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256" r:id="rId2"/>
    <p:sldId id="257" r:id="rId3"/>
    <p:sldId id="258" r:id="rId4"/>
    <p:sldId id="259" r:id="rId5"/>
    <p:sldId id="260" r:id="rId6"/>
    <p:sldId id="262" r:id="rId7"/>
    <p:sldId id="261" r:id="rId8"/>
    <p:sldId id="263" r:id="rId9"/>
    <p:sldId id="265" r:id="rId10"/>
    <p:sldId id="264" r:id="rId11"/>
    <p:sldId id="266" r:id="rId12"/>
    <p:sldId id="267" r:id="rId13"/>
    <p:sldId id="271" r:id="rId14"/>
    <p:sldId id="270" r:id="rId15"/>
    <p:sldId id="269" r:id="rId16"/>
    <p:sldId id="268"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2" r:id="rId30"/>
    <p:sldId id="286" r:id="rId31"/>
    <p:sldId id="285" r:id="rId32"/>
    <p:sldId id="287" r:id="rId33"/>
    <p:sldId id="288" r:id="rId34"/>
    <p:sldId id="289" r:id="rId35"/>
    <p:sldId id="290" r:id="rId36"/>
    <p:sldId id="291" r:id="rId37"/>
    <p:sldId id="292" r:id="rId38"/>
    <p:sldId id="297" r:id="rId39"/>
    <p:sldId id="293" r:id="rId40"/>
    <p:sldId id="294" r:id="rId41"/>
    <p:sldId id="295" r:id="rId42"/>
    <p:sldId id="296"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1" r:id="rId56"/>
    <p:sldId id="312" r:id="rId57"/>
    <p:sldId id="315" r:id="rId58"/>
    <p:sldId id="316" r:id="rId59"/>
    <p:sldId id="310" r:id="rId60"/>
    <p:sldId id="313" r:id="rId6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6B01"/>
    <a:srgbClr val="CC9900"/>
    <a:srgbClr val="9966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516" autoAdjust="0"/>
  </p:normalViewPr>
  <p:slideViewPr>
    <p:cSldViewPr snapToGrid="0">
      <p:cViewPr varScale="1">
        <p:scale>
          <a:sx n="108" d="100"/>
          <a:sy n="108" d="100"/>
        </p:scale>
        <p:origin x="1074"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CHLEWSKI D. (918291)" userId="5658ab21-6794-400d-9152-93f336e7a691" providerId="ADAL" clId="{092DFC49-AE47-4DB8-8504-FECDB70508D5}"/>
    <pc:docChg chg="modSld">
      <pc:chgData name="RYCHLEWSKI D. (918291)" userId="5658ab21-6794-400d-9152-93f336e7a691" providerId="ADAL" clId="{092DFC49-AE47-4DB8-8504-FECDB70508D5}" dt="2018-01-21T14:57:13.528" v="45" actId="20577"/>
      <pc:docMkLst>
        <pc:docMk/>
      </pc:docMkLst>
      <pc:sldChg chg="modNotesTx">
        <pc:chgData name="RYCHLEWSKI D. (918291)" userId="5658ab21-6794-400d-9152-93f336e7a691" providerId="ADAL" clId="{092DFC49-AE47-4DB8-8504-FECDB70508D5}" dt="2018-01-21T14:57:13.528" v="45" actId="20577"/>
        <pc:sldMkLst>
          <pc:docMk/>
          <pc:sldMk cId="1625722999" sldId="313"/>
        </pc:sldMkLst>
      </pc:sldChg>
    </pc:docChg>
  </pc:docChgLst>
  <pc:docChgLst>
    <pc:chgData name="RYCHLEWSKI D. (918291)" userId="5658ab21-6794-400d-9152-93f336e7a691" providerId="ADAL" clId="{70F4DE3F-23B6-40B5-94E0-E8FE50A7322A}"/>
    <pc:docChg chg="undo custSel modSld">
      <pc:chgData name="RYCHLEWSKI D. (918291)" userId="5658ab21-6794-400d-9152-93f336e7a691" providerId="ADAL" clId="{70F4DE3F-23B6-40B5-94E0-E8FE50A7322A}" dt="2018-01-21T13:46:50.590" v="2623" actId="20577"/>
      <pc:docMkLst>
        <pc:docMk/>
      </pc:docMkLst>
      <pc:sldChg chg="modNotesTx">
        <pc:chgData name="RYCHLEWSKI D. (918291)" userId="5658ab21-6794-400d-9152-93f336e7a691" providerId="ADAL" clId="{70F4DE3F-23B6-40B5-94E0-E8FE50A7322A}" dt="2018-01-07T21:18:46.078" v="2453" actId="20577"/>
        <pc:sldMkLst>
          <pc:docMk/>
          <pc:sldMk cId="2845256915" sldId="256"/>
        </pc:sldMkLst>
      </pc:sldChg>
      <pc:sldChg chg="modNotesTx">
        <pc:chgData name="RYCHLEWSKI D. (918291)" userId="5658ab21-6794-400d-9152-93f336e7a691" providerId="ADAL" clId="{70F4DE3F-23B6-40B5-94E0-E8FE50A7322A}" dt="2018-01-21T13:46:50.590" v="2623" actId="20577"/>
        <pc:sldMkLst>
          <pc:docMk/>
          <pc:sldMk cId="3791224962" sldId="258"/>
        </pc:sldMkLst>
      </pc:sldChg>
      <pc:sldChg chg="modNotesTx">
        <pc:chgData name="RYCHLEWSKI D. (918291)" userId="5658ab21-6794-400d-9152-93f336e7a691" providerId="ADAL" clId="{70F4DE3F-23B6-40B5-94E0-E8FE50A7322A}" dt="2018-01-06T15:23:40.671" v="1180" actId="20577"/>
        <pc:sldMkLst>
          <pc:docMk/>
          <pc:sldMk cId="1986431376" sldId="263"/>
        </pc:sldMkLst>
      </pc:sldChg>
      <pc:sldChg chg="modNotesTx">
        <pc:chgData name="RYCHLEWSKI D. (918291)" userId="5658ab21-6794-400d-9152-93f336e7a691" providerId="ADAL" clId="{70F4DE3F-23B6-40B5-94E0-E8FE50A7322A}" dt="2018-01-06T15:29:07.416" v="1391" actId="20577"/>
        <pc:sldMkLst>
          <pc:docMk/>
          <pc:sldMk cId="3536229253" sldId="267"/>
        </pc:sldMkLst>
      </pc:sldChg>
      <pc:sldChg chg="modNotesTx">
        <pc:chgData name="RYCHLEWSKI D. (918291)" userId="5658ab21-6794-400d-9152-93f336e7a691" providerId="ADAL" clId="{70F4DE3F-23B6-40B5-94E0-E8FE50A7322A}" dt="2018-01-06T15:40:31.010" v="1971" actId="20577"/>
        <pc:sldMkLst>
          <pc:docMk/>
          <pc:sldMk cId="2263067101" sldId="301"/>
        </pc:sldMkLst>
      </pc:sldChg>
      <pc:sldChg chg="addSp delSp modSp modNotesTx">
        <pc:chgData name="RYCHLEWSKI D. (918291)" userId="5658ab21-6794-400d-9152-93f336e7a691" providerId="ADAL" clId="{70F4DE3F-23B6-40B5-94E0-E8FE50A7322A}" dt="2017-12-30T00:22:43.164" v="969" actId="20577"/>
        <pc:sldMkLst>
          <pc:docMk/>
          <pc:sldMk cId="3474350788" sldId="308"/>
        </pc:sldMkLst>
        <pc:spChg chg="del">
          <ac:chgData name="RYCHLEWSKI D. (918291)" userId="5658ab21-6794-400d-9152-93f336e7a691" providerId="ADAL" clId="{70F4DE3F-23B6-40B5-94E0-E8FE50A7322A}" dt="2017-12-30T00:17:27.882" v="642" actId="478"/>
          <ac:spMkLst>
            <pc:docMk/>
            <pc:sldMk cId="3474350788" sldId="308"/>
            <ac:spMk id="2" creationId="{00000000-0000-0000-0000-000000000000}"/>
          </ac:spMkLst>
        </pc:spChg>
        <pc:spChg chg="add del mod">
          <ac:chgData name="RYCHLEWSKI D. (918291)" userId="5658ab21-6794-400d-9152-93f336e7a691" providerId="ADAL" clId="{70F4DE3F-23B6-40B5-94E0-E8FE50A7322A}" dt="2017-12-29T23:42:06.723" v="5" actId="478"/>
          <ac:spMkLst>
            <pc:docMk/>
            <pc:sldMk cId="3474350788" sldId="308"/>
            <ac:spMk id="3" creationId="{6FF36066-13A9-4E74-9C8E-24907B7AEEC4}"/>
          </ac:spMkLst>
        </pc:spChg>
        <pc:spChg chg="add del mod">
          <ac:chgData name="RYCHLEWSKI D. (918291)" userId="5658ab21-6794-400d-9152-93f336e7a691" providerId="ADAL" clId="{70F4DE3F-23B6-40B5-94E0-E8FE50A7322A}" dt="2017-12-29T23:42:34.939" v="18" actId="478"/>
          <ac:spMkLst>
            <pc:docMk/>
            <pc:sldMk cId="3474350788" sldId="308"/>
            <ac:spMk id="4" creationId="{19CDEE63-3FE1-4F59-A34F-89B1108743C7}"/>
          </ac:spMkLst>
        </pc:spChg>
        <pc:spChg chg="add del mod">
          <ac:chgData name="RYCHLEWSKI D. (918291)" userId="5658ab21-6794-400d-9152-93f336e7a691" providerId="ADAL" clId="{70F4DE3F-23B6-40B5-94E0-E8FE50A7322A}" dt="2017-12-30T00:16:40.632" v="632" actId="478"/>
          <ac:spMkLst>
            <pc:docMk/>
            <pc:sldMk cId="3474350788" sldId="308"/>
            <ac:spMk id="5" creationId="{A0855BA1-DC13-4F09-A2B0-6A6D1DEA45C0}"/>
          </ac:spMkLst>
        </pc:spChg>
        <pc:spChg chg="add del mod">
          <ac:chgData name="RYCHLEWSKI D. (918291)" userId="5658ab21-6794-400d-9152-93f336e7a691" providerId="ADAL" clId="{70F4DE3F-23B6-40B5-94E0-E8FE50A7322A}" dt="2017-12-30T00:16:42.539" v="633" actId="478"/>
          <ac:spMkLst>
            <pc:docMk/>
            <pc:sldMk cId="3474350788" sldId="308"/>
            <ac:spMk id="8" creationId="{84476BF6-AB14-4903-9A02-A6B242592E23}"/>
          </ac:spMkLst>
        </pc:spChg>
        <pc:spChg chg="add del mod">
          <ac:chgData name="RYCHLEWSKI D. (918291)" userId="5658ab21-6794-400d-9152-93f336e7a691" providerId="ADAL" clId="{70F4DE3F-23B6-40B5-94E0-E8FE50A7322A}" dt="2017-12-30T00:17:29.520" v="643" actId="478"/>
          <ac:spMkLst>
            <pc:docMk/>
            <pc:sldMk cId="3474350788" sldId="308"/>
            <ac:spMk id="13" creationId="{4F7EE7B8-83DE-4D61-872A-0D34447E5814}"/>
          </ac:spMkLst>
        </pc:spChg>
        <pc:spChg chg="add mod">
          <ac:chgData name="RYCHLEWSKI D. (918291)" userId="5658ab21-6794-400d-9152-93f336e7a691" providerId="ADAL" clId="{70F4DE3F-23B6-40B5-94E0-E8FE50A7322A}" dt="2017-12-30T00:17:33.741" v="662" actId="20577"/>
          <ac:spMkLst>
            <pc:docMk/>
            <pc:sldMk cId="3474350788" sldId="308"/>
            <ac:spMk id="15" creationId="{2B8BEAE3-7117-47A9-A396-D88611FA22A4}"/>
          </ac:spMkLst>
        </pc:spChg>
        <pc:spChg chg="mod">
          <ac:chgData name="RYCHLEWSKI D. (918291)" userId="5658ab21-6794-400d-9152-93f336e7a691" providerId="ADAL" clId="{70F4DE3F-23B6-40B5-94E0-E8FE50A7322A}" dt="2017-12-30T00:22:43.164" v="969" actId="20577"/>
          <ac:spMkLst>
            <pc:docMk/>
            <pc:sldMk cId="3474350788" sldId="308"/>
            <ac:spMk id="17" creationId="{C8593BCB-2527-4BAB-A951-E21724BDADFA}"/>
          </ac:spMkLst>
        </pc:spChg>
      </pc:sldChg>
    </pc:docChg>
  </pc:docChgLst>
  <pc:docChgLst>
    <pc:chgData name="DANIEL RYCHLEWSKI" userId="5658ab21-6794-400d-9152-93f336e7a691" providerId="ADAL" clId="{53DDD196-CB77-41E7-9E19-AC939CAD2032}"/>
    <pc:docChg chg="modSld">
      <pc:chgData name="DANIEL RYCHLEWSKI" userId="5658ab21-6794-400d-9152-93f336e7a691" providerId="ADAL" clId="{53DDD196-CB77-41E7-9E19-AC939CAD2032}" dt="2018-01-20T19:19:13.148" v="274" actId="20577"/>
      <pc:docMkLst>
        <pc:docMk/>
      </pc:docMkLst>
      <pc:sldChg chg="modNotesTx">
        <pc:chgData name="DANIEL RYCHLEWSKI" userId="5658ab21-6794-400d-9152-93f336e7a691" providerId="ADAL" clId="{53DDD196-CB77-41E7-9E19-AC939CAD2032}" dt="2018-01-20T14:21:36.421" v="151" actId="20577"/>
        <pc:sldMkLst>
          <pc:docMk/>
          <pc:sldMk cId="2845256915" sldId="256"/>
        </pc:sldMkLst>
      </pc:sldChg>
      <pc:sldChg chg="modNotesTx">
        <pc:chgData name="DANIEL RYCHLEWSKI" userId="5658ab21-6794-400d-9152-93f336e7a691" providerId="ADAL" clId="{53DDD196-CB77-41E7-9E19-AC939CAD2032}" dt="2018-01-20T19:19:13.148" v="274" actId="20577"/>
        <pc:sldMkLst>
          <pc:docMk/>
          <pc:sldMk cId="4071858309"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CE465-77ED-4B2B-98F6-915318AD4C2F}" type="datetimeFigureOut">
              <a:rPr lang="de-DE" smtClean="0"/>
              <a:t>07.03.2020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442B55-34B0-4D55-B90C-3D1BE8E051D2}" type="slidenum">
              <a:rPr lang="de-DE" smtClean="0"/>
              <a:t>‹Nr.›</a:t>
            </a:fld>
            <a:endParaRPr lang="de-DE"/>
          </a:p>
        </p:txBody>
      </p:sp>
    </p:spTree>
    <p:extLst>
      <p:ext uri="{BB962C8B-B14F-4D97-AF65-F5344CB8AC3E}">
        <p14:creationId xmlns:p14="http://schemas.microsoft.com/office/powerpoint/2010/main" val="1075949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Story: Immer mehr vernetzte Geräte im Heimnetzwerk (Smart Home) -&gt; mehr Komfort, aber Bedenken für Sicherheit und Datenschutz, denn es ist z.B. nicht klar, welche Daten zu welchem Zweck und in welchem Umfang nach außen gesendet werden -&gt; potentiell </a:t>
            </a:r>
            <a:r>
              <a:rPr lang="de-DE"/>
              <a:t>Privatsphäre gefährdet</a:t>
            </a:r>
            <a:endParaRPr lang="de-DE" dirty="0"/>
          </a:p>
          <a:p>
            <a:r>
              <a:rPr lang="de-DE" dirty="0"/>
              <a:t>Hier ist das Ziel, an einem Smart-TV (= TV mit Möglichkeit einer Internetanbindung) nachzuvollziehen, welche Zugriffe nach außen getätigt werden und unerwünschte </a:t>
            </a:r>
            <a:r>
              <a:rPr lang="de-DE" dirty="0" err="1"/>
              <a:t>Requests</a:t>
            </a:r>
            <a:r>
              <a:rPr lang="de-DE" dirty="0"/>
              <a:t> ggf. zu unterbinden =&gt; um einen Kompromiss aus Nutzbarkeit und Datenschutz zu erreichen</a:t>
            </a:r>
          </a:p>
        </p:txBody>
      </p:sp>
      <p:sp>
        <p:nvSpPr>
          <p:cNvPr id="4" name="Foliennummernplatzhalter 3"/>
          <p:cNvSpPr>
            <a:spLocks noGrp="1"/>
          </p:cNvSpPr>
          <p:nvPr>
            <p:ph type="sldNum" sz="quarter" idx="10"/>
          </p:nvPr>
        </p:nvSpPr>
        <p:spPr/>
        <p:txBody>
          <a:bodyPr/>
          <a:lstStyle/>
          <a:p>
            <a:fld id="{BC442B55-34B0-4D55-B90C-3D1BE8E051D2}" type="slidenum">
              <a:rPr lang="de-DE" smtClean="0"/>
              <a:t>1</a:t>
            </a:fld>
            <a:endParaRPr lang="de-DE"/>
          </a:p>
        </p:txBody>
      </p:sp>
    </p:spTree>
    <p:extLst>
      <p:ext uri="{BB962C8B-B14F-4D97-AF65-F5344CB8AC3E}">
        <p14:creationId xmlns:p14="http://schemas.microsoft.com/office/powerpoint/2010/main" val="1431659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Markanter / wiedererkennbarer Dateiname im Explorer</a:t>
            </a:r>
          </a:p>
        </p:txBody>
      </p:sp>
      <p:sp>
        <p:nvSpPr>
          <p:cNvPr id="4" name="Foliennummernplatzhalter 3"/>
          <p:cNvSpPr>
            <a:spLocks noGrp="1"/>
          </p:cNvSpPr>
          <p:nvPr>
            <p:ph type="sldNum" sz="quarter" idx="10"/>
          </p:nvPr>
        </p:nvSpPr>
        <p:spPr/>
        <p:txBody>
          <a:bodyPr/>
          <a:lstStyle/>
          <a:p>
            <a:fld id="{BC442B55-34B0-4D55-B90C-3D1BE8E051D2}" type="slidenum">
              <a:rPr lang="de-DE" smtClean="0"/>
              <a:t>10</a:t>
            </a:fld>
            <a:endParaRPr lang="de-DE"/>
          </a:p>
        </p:txBody>
      </p:sp>
    </p:spTree>
    <p:extLst>
      <p:ext uri="{BB962C8B-B14F-4D97-AF65-F5344CB8AC3E}">
        <p14:creationId xmlns:p14="http://schemas.microsoft.com/office/powerpoint/2010/main" val="2215658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Beobachtung in Wireshark</a:t>
            </a:r>
          </a:p>
        </p:txBody>
      </p:sp>
      <p:sp>
        <p:nvSpPr>
          <p:cNvPr id="4" name="Foliennummernplatzhalter 3"/>
          <p:cNvSpPr>
            <a:spLocks noGrp="1"/>
          </p:cNvSpPr>
          <p:nvPr>
            <p:ph type="sldNum" sz="quarter" idx="10"/>
          </p:nvPr>
        </p:nvSpPr>
        <p:spPr/>
        <p:txBody>
          <a:bodyPr/>
          <a:lstStyle/>
          <a:p>
            <a:fld id="{BC442B55-34B0-4D55-B90C-3D1BE8E051D2}" type="slidenum">
              <a:rPr lang="de-DE" smtClean="0"/>
              <a:t>11</a:t>
            </a:fld>
            <a:endParaRPr lang="de-DE"/>
          </a:p>
        </p:txBody>
      </p:sp>
    </p:spTree>
    <p:extLst>
      <p:ext uri="{BB962C8B-B14F-4D97-AF65-F5344CB8AC3E}">
        <p14:creationId xmlns:p14="http://schemas.microsoft.com/office/powerpoint/2010/main" val="4022251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Dateiname wiedergefunden – zwar wird daraufhin ein 404-Fehler zurückgesendet, aber das muss nichts heißen. In den Kommentaren wird man darauf hingewiesen, dass das aus Performancegründen z.T. gängige Praxis ist, eine Fehlermeldung zurückzugeben, aber die Daten trotzdem entgegenzunehmen (in diesem Fall Dateinamen)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a:t>LG entgegnete </a:t>
            </a:r>
            <a:r>
              <a:rPr lang="de-DE" sz="1200" dirty="0"/>
              <a:t>mit Stellungnahme: Dateinamen werden tatsächlich übertragen, aber nicht serverseitig gespeichert (gilt auch für geschauten Sender) – Menüpunkt „Collection </a:t>
            </a:r>
            <a:r>
              <a:rPr lang="de-DE" sz="1200" dirty="0" err="1"/>
              <a:t>of</a:t>
            </a:r>
            <a:r>
              <a:rPr lang="de-DE" sz="1200" dirty="0"/>
              <a:t> </a:t>
            </a:r>
            <a:r>
              <a:rPr lang="de-DE" sz="1200" dirty="0" err="1"/>
              <a:t>watching</a:t>
            </a:r>
            <a:r>
              <a:rPr lang="de-DE" sz="1200" dirty="0"/>
              <a:t> </a:t>
            </a:r>
            <a:r>
              <a:rPr lang="de-DE" sz="1200" dirty="0" err="1"/>
              <a:t>info</a:t>
            </a:r>
            <a:r>
              <a:rPr lang="de-DE" sz="1200" dirty="0"/>
              <a:t>“ sei Teil eines unfertigen Features, das eine Internetsuche ermöglichen sollte im Zusammenhang mit dem aktuell geschauten Sender und den Dateinamen</a:t>
            </a:r>
          </a:p>
        </p:txBody>
      </p:sp>
      <p:sp>
        <p:nvSpPr>
          <p:cNvPr id="4" name="Foliennummernplatzhalter 3"/>
          <p:cNvSpPr>
            <a:spLocks noGrp="1"/>
          </p:cNvSpPr>
          <p:nvPr>
            <p:ph type="sldNum" sz="quarter" idx="10"/>
          </p:nvPr>
        </p:nvSpPr>
        <p:spPr/>
        <p:txBody>
          <a:bodyPr/>
          <a:lstStyle/>
          <a:p>
            <a:fld id="{BC442B55-34B0-4D55-B90C-3D1BE8E051D2}" type="slidenum">
              <a:rPr lang="de-DE" smtClean="0"/>
              <a:t>12</a:t>
            </a:fld>
            <a:endParaRPr lang="de-DE"/>
          </a:p>
        </p:txBody>
      </p:sp>
    </p:spTree>
    <p:extLst>
      <p:ext uri="{BB962C8B-B14F-4D97-AF65-F5344CB8AC3E}">
        <p14:creationId xmlns:p14="http://schemas.microsoft.com/office/powerpoint/2010/main" val="647227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13</a:t>
            </a:fld>
            <a:endParaRPr lang="de-DE"/>
          </a:p>
        </p:txBody>
      </p:sp>
    </p:spTree>
    <p:extLst>
      <p:ext uri="{BB962C8B-B14F-4D97-AF65-F5344CB8AC3E}">
        <p14:creationId xmlns:p14="http://schemas.microsoft.com/office/powerpoint/2010/main" val="674789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14</a:t>
            </a:fld>
            <a:endParaRPr lang="de-DE"/>
          </a:p>
        </p:txBody>
      </p:sp>
    </p:spTree>
    <p:extLst>
      <p:ext uri="{BB962C8B-B14F-4D97-AF65-F5344CB8AC3E}">
        <p14:creationId xmlns:p14="http://schemas.microsoft.com/office/powerpoint/2010/main" val="3155638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Dass Dateinamen auf externen Geräten auch an LG übermittelt wurden, konnte im Versuch nicht beobachtet werden – das muss streng genommen nichts heißen, da evtl. zwischengespeichert und zeitverzögert gesendet, aber unwahrscheinlich</a:t>
            </a:r>
          </a:p>
        </p:txBody>
      </p:sp>
      <p:sp>
        <p:nvSpPr>
          <p:cNvPr id="4" name="Foliennummernplatzhalter 3"/>
          <p:cNvSpPr>
            <a:spLocks noGrp="1"/>
          </p:cNvSpPr>
          <p:nvPr>
            <p:ph type="sldNum" sz="quarter" idx="10"/>
          </p:nvPr>
        </p:nvSpPr>
        <p:spPr/>
        <p:txBody>
          <a:bodyPr/>
          <a:lstStyle/>
          <a:p>
            <a:fld id="{BC442B55-34B0-4D55-B90C-3D1BE8E051D2}" type="slidenum">
              <a:rPr lang="de-DE" smtClean="0"/>
              <a:t>15</a:t>
            </a:fld>
            <a:endParaRPr lang="de-DE"/>
          </a:p>
        </p:txBody>
      </p:sp>
    </p:spTree>
    <p:extLst>
      <p:ext uri="{BB962C8B-B14F-4D97-AF65-F5344CB8AC3E}">
        <p14:creationId xmlns:p14="http://schemas.microsoft.com/office/powerpoint/2010/main" val="2422410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Man wird in Nutzungsbedingungen gewarnt, dass sensitive Informationen aus einem Gespräch zum Zwecke der Spracherfassung u.U. durch das Mikrofon miterfasst werden</a:t>
            </a:r>
          </a:p>
        </p:txBody>
      </p:sp>
      <p:sp>
        <p:nvSpPr>
          <p:cNvPr id="4" name="Foliennummernplatzhalter 3"/>
          <p:cNvSpPr>
            <a:spLocks noGrp="1"/>
          </p:cNvSpPr>
          <p:nvPr>
            <p:ph type="sldNum" sz="quarter" idx="10"/>
          </p:nvPr>
        </p:nvSpPr>
        <p:spPr/>
        <p:txBody>
          <a:bodyPr/>
          <a:lstStyle/>
          <a:p>
            <a:fld id="{BC442B55-34B0-4D55-B90C-3D1BE8E051D2}" type="slidenum">
              <a:rPr lang="de-DE" smtClean="0"/>
              <a:t>16</a:t>
            </a:fld>
            <a:endParaRPr lang="de-DE"/>
          </a:p>
        </p:txBody>
      </p:sp>
    </p:spTree>
    <p:extLst>
      <p:ext uri="{BB962C8B-B14F-4D97-AF65-F5344CB8AC3E}">
        <p14:creationId xmlns:p14="http://schemas.microsoft.com/office/powerpoint/2010/main" val="1304653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Zusammen mit einem LG Smart World Account können nicht personenbezogene Daten personenbezogen werden, sodass rechtlich eine andere Kategorisierung vorzunehmen ist. Um Apps aus dem LG App Store am Smart-TV herunterzuladen, muss man sogar angemeldet sein, sonst wird das nicht zugelassen, d.h. die Verknüpfung erfolgt auch</a:t>
            </a:r>
          </a:p>
        </p:txBody>
      </p:sp>
      <p:sp>
        <p:nvSpPr>
          <p:cNvPr id="4" name="Foliennummernplatzhalter 3"/>
          <p:cNvSpPr>
            <a:spLocks noGrp="1"/>
          </p:cNvSpPr>
          <p:nvPr>
            <p:ph type="sldNum" sz="quarter" idx="10"/>
          </p:nvPr>
        </p:nvSpPr>
        <p:spPr/>
        <p:txBody>
          <a:bodyPr/>
          <a:lstStyle/>
          <a:p>
            <a:fld id="{BC442B55-34B0-4D55-B90C-3D1BE8E051D2}" type="slidenum">
              <a:rPr lang="de-DE" smtClean="0"/>
              <a:t>17</a:t>
            </a:fld>
            <a:endParaRPr lang="de-DE"/>
          </a:p>
        </p:txBody>
      </p:sp>
    </p:spTree>
    <p:extLst>
      <p:ext uri="{BB962C8B-B14F-4D97-AF65-F5344CB8AC3E}">
        <p14:creationId xmlns:p14="http://schemas.microsoft.com/office/powerpoint/2010/main" val="1422342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8 Prinzipien des </a:t>
            </a:r>
            <a:r>
              <a:rPr lang="de-DE" sz="1200" i="1" dirty="0"/>
              <a:t>Data </a:t>
            </a:r>
            <a:r>
              <a:rPr lang="de-DE" sz="1200" i="1" dirty="0" err="1"/>
              <a:t>Protection</a:t>
            </a:r>
            <a:r>
              <a:rPr lang="de-DE" sz="1200" i="1" dirty="0"/>
              <a:t> Act 1998</a:t>
            </a:r>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18</a:t>
            </a:fld>
            <a:endParaRPr lang="de-DE"/>
          </a:p>
        </p:txBody>
      </p:sp>
    </p:spTree>
    <p:extLst>
      <p:ext uri="{BB962C8B-B14F-4D97-AF65-F5344CB8AC3E}">
        <p14:creationId xmlns:p14="http://schemas.microsoft.com/office/powerpoint/2010/main" val="1078754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Menüpunkt „Collection </a:t>
            </a:r>
            <a:r>
              <a:rPr lang="de-DE" sz="1200" dirty="0" err="1"/>
              <a:t>of</a:t>
            </a:r>
            <a:r>
              <a:rPr lang="de-DE" sz="1200" dirty="0"/>
              <a:t> </a:t>
            </a:r>
            <a:r>
              <a:rPr lang="de-DE" sz="1200" dirty="0" err="1"/>
              <a:t>watching</a:t>
            </a:r>
            <a:r>
              <a:rPr lang="de-DE" sz="1200" dirty="0"/>
              <a:t> </a:t>
            </a:r>
            <a:r>
              <a:rPr lang="de-DE" sz="1200" dirty="0" err="1"/>
              <a:t>info</a:t>
            </a:r>
            <a:r>
              <a:rPr lang="de-DE" sz="1200" dirty="0"/>
              <a:t>“ hat keinen Einfluss darauf, ob die Daten über die geschauten Sender gesendet werden, aber es ist davon auszugehen, dass Nutzer keine Zustimmung zur Übertragung gegeben hat, wenn der Menüpunkt aus ist oder ausgeschaltet wurde – die Daten wurden aber unabhängig von dieser Option trotzdem übertragen</a:t>
            </a:r>
          </a:p>
        </p:txBody>
      </p:sp>
      <p:sp>
        <p:nvSpPr>
          <p:cNvPr id="4" name="Foliennummernplatzhalter 3"/>
          <p:cNvSpPr>
            <a:spLocks noGrp="1"/>
          </p:cNvSpPr>
          <p:nvPr>
            <p:ph type="sldNum" sz="quarter" idx="10"/>
          </p:nvPr>
        </p:nvSpPr>
        <p:spPr/>
        <p:txBody>
          <a:bodyPr/>
          <a:lstStyle/>
          <a:p>
            <a:fld id="{BC442B55-34B0-4D55-B90C-3D1BE8E051D2}" type="slidenum">
              <a:rPr lang="de-DE" smtClean="0"/>
              <a:t>19</a:t>
            </a:fld>
            <a:endParaRPr lang="de-DE"/>
          </a:p>
        </p:txBody>
      </p:sp>
    </p:spTree>
    <p:extLst>
      <p:ext uri="{BB962C8B-B14F-4D97-AF65-F5344CB8AC3E}">
        <p14:creationId xmlns:p14="http://schemas.microsoft.com/office/powerpoint/2010/main" val="382342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Gegenmaßnahmen </a:t>
            </a:r>
            <a:r>
              <a:rPr lang="de-DE" dirty="0"/>
              <a:t>bezogen auf besseren Datenschutz und Verständnis der nach außen geschickten Daten: Können Zugriffe blockiert, manipuliert werden und Nutzer den Inhalt verschlüsselter Kommunikation erfahren?</a:t>
            </a:r>
          </a:p>
        </p:txBody>
      </p:sp>
      <p:sp>
        <p:nvSpPr>
          <p:cNvPr id="4" name="Foliennummernplatzhalter 3"/>
          <p:cNvSpPr>
            <a:spLocks noGrp="1"/>
          </p:cNvSpPr>
          <p:nvPr>
            <p:ph type="sldNum" sz="quarter" idx="10"/>
          </p:nvPr>
        </p:nvSpPr>
        <p:spPr/>
        <p:txBody>
          <a:bodyPr/>
          <a:lstStyle/>
          <a:p>
            <a:fld id="{BC442B55-34B0-4D55-B90C-3D1BE8E051D2}" type="slidenum">
              <a:rPr lang="de-DE" smtClean="0"/>
              <a:t>2</a:t>
            </a:fld>
            <a:endParaRPr lang="de-DE"/>
          </a:p>
        </p:txBody>
      </p:sp>
    </p:spTree>
    <p:extLst>
      <p:ext uri="{BB962C8B-B14F-4D97-AF65-F5344CB8AC3E}">
        <p14:creationId xmlns:p14="http://schemas.microsoft.com/office/powerpoint/2010/main" val="3470404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Verhältnismäßigkeit in Bezug auf den Zweck, der vermutlich personalisierte Werbung ist: Ist es dafür verhältnismäßig, Dateinamen auf angeschlossenen Geräten am Smart-TV zu übertragen?</a:t>
            </a:r>
          </a:p>
        </p:txBody>
      </p:sp>
      <p:sp>
        <p:nvSpPr>
          <p:cNvPr id="4" name="Foliennummernplatzhalter 3"/>
          <p:cNvSpPr>
            <a:spLocks noGrp="1"/>
          </p:cNvSpPr>
          <p:nvPr>
            <p:ph type="sldNum" sz="quarter" idx="10"/>
          </p:nvPr>
        </p:nvSpPr>
        <p:spPr/>
        <p:txBody>
          <a:bodyPr/>
          <a:lstStyle/>
          <a:p>
            <a:fld id="{BC442B55-34B0-4D55-B90C-3D1BE8E051D2}" type="slidenum">
              <a:rPr lang="de-DE" smtClean="0"/>
              <a:t>20</a:t>
            </a:fld>
            <a:endParaRPr lang="de-DE"/>
          </a:p>
        </p:txBody>
      </p:sp>
    </p:spTree>
    <p:extLst>
      <p:ext uri="{BB962C8B-B14F-4D97-AF65-F5344CB8AC3E}">
        <p14:creationId xmlns:p14="http://schemas.microsoft.com/office/powerpoint/2010/main" val="1482793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Evtl. sind Zertifikate schwer zu installieren auf dem Smart-TV, sodass die Maßnahme der Verschlüsselung nicht „angemessen“, d.h. im Rahmen der Möglichkeiten von LG wäre, aber Dritte gelangen wegen fehlender Verschlüsselung problemlos an die übertragenen Daten, auch wenn sie mit der Device-ID nichts anfangen können sollten</a:t>
            </a:r>
          </a:p>
        </p:txBody>
      </p:sp>
      <p:sp>
        <p:nvSpPr>
          <p:cNvPr id="4" name="Foliennummernplatzhalter 3"/>
          <p:cNvSpPr>
            <a:spLocks noGrp="1"/>
          </p:cNvSpPr>
          <p:nvPr>
            <p:ph type="sldNum" sz="quarter" idx="10"/>
          </p:nvPr>
        </p:nvSpPr>
        <p:spPr/>
        <p:txBody>
          <a:bodyPr/>
          <a:lstStyle/>
          <a:p>
            <a:fld id="{BC442B55-34B0-4D55-B90C-3D1BE8E051D2}" type="slidenum">
              <a:rPr lang="de-DE" smtClean="0"/>
              <a:t>21</a:t>
            </a:fld>
            <a:endParaRPr lang="de-DE"/>
          </a:p>
        </p:txBody>
      </p:sp>
    </p:spTree>
    <p:extLst>
      <p:ext uri="{BB962C8B-B14F-4D97-AF65-F5344CB8AC3E}">
        <p14:creationId xmlns:p14="http://schemas.microsoft.com/office/powerpoint/2010/main" val="2685399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Vermutlich hat LG die notwendigen Verträge, aber der eigentliche Zweck von Prinzip 8 ist es, ein angemessenes Schutzniveau für die Daten zu garantieren und dieser Zweck gerät allmählich in Vergessenheit, wenn die eigentlichen Schutzniveaus der Drittländer gleich bleiben und lediglich ein Vertrag für die Übertragung der Daten notwendig ist</a:t>
            </a:r>
          </a:p>
        </p:txBody>
      </p:sp>
      <p:sp>
        <p:nvSpPr>
          <p:cNvPr id="4" name="Foliennummernplatzhalter 3"/>
          <p:cNvSpPr>
            <a:spLocks noGrp="1"/>
          </p:cNvSpPr>
          <p:nvPr>
            <p:ph type="sldNum" sz="quarter" idx="10"/>
          </p:nvPr>
        </p:nvSpPr>
        <p:spPr/>
        <p:txBody>
          <a:bodyPr/>
          <a:lstStyle/>
          <a:p>
            <a:fld id="{BC442B55-34B0-4D55-B90C-3D1BE8E051D2}" type="slidenum">
              <a:rPr lang="de-DE" smtClean="0"/>
              <a:t>22</a:t>
            </a:fld>
            <a:endParaRPr lang="de-DE"/>
          </a:p>
        </p:txBody>
      </p:sp>
    </p:spTree>
    <p:extLst>
      <p:ext uri="{BB962C8B-B14F-4D97-AF65-F5344CB8AC3E}">
        <p14:creationId xmlns:p14="http://schemas.microsoft.com/office/powerpoint/2010/main" val="2016763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Gesamtergebnis: Mit der Einhaltung dieser Prinzipien kann es Probleme gegeben haben. Mit Prinzip 2 auf jeden Fall, das ist indiskutabel, die anderen beiden sind Auslegungssache</a:t>
            </a:r>
          </a:p>
        </p:txBody>
      </p:sp>
      <p:sp>
        <p:nvSpPr>
          <p:cNvPr id="4" name="Foliennummernplatzhalter 3"/>
          <p:cNvSpPr>
            <a:spLocks noGrp="1"/>
          </p:cNvSpPr>
          <p:nvPr>
            <p:ph type="sldNum" sz="quarter" idx="10"/>
          </p:nvPr>
        </p:nvSpPr>
        <p:spPr/>
        <p:txBody>
          <a:bodyPr/>
          <a:lstStyle/>
          <a:p>
            <a:fld id="{BC442B55-34B0-4D55-B90C-3D1BE8E051D2}" type="slidenum">
              <a:rPr lang="de-DE" smtClean="0"/>
              <a:t>23</a:t>
            </a:fld>
            <a:endParaRPr lang="de-DE"/>
          </a:p>
        </p:txBody>
      </p:sp>
    </p:spTree>
    <p:extLst>
      <p:ext uri="{BB962C8B-B14F-4D97-AF65-F5344CB8AC3E}">
        <p14:creationId xmlns:p14="http://schemas.microsoft.com/office/powerpoint/2010/main" val="785621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Notwendige Maßnahmen = Neue Datenschutzrichtlinie von LG, die Zustimmung zur Sammlung der Daten verlangt, damit Smart-TV-Features genutzt werden können (statt die Entscheidung der Nutzer aus dem Menüpunkt „Collection </a:t>
            </a:r>
            <a:r>
              <a:rPr lang="de-DE" sz="1200" dirty="0" err="1"/>
              <a:t>of</a:t>
            </a:r>
            <a:r>
              <a:rPr lang="de-DE" sz="1200" dirty="0"/>
              <a:t> </a:t>
            </a:r>
            <a:r>
              <a:rPr lang="de-DE" sz="1200" dirty="0" err="1"/>
              <a:t>watching</a:t>
            </a:r>
            <a:r>
              <a:rPr lang="de-DE" sz="1200" dirty="0"/>
              <a:t> </a:t>
            </a:r>
            <a:r>
              <a:rPr lang="de-DE" sz="1200" dirty="0" err="1"/>
              <a:t>info</a:t>
            </a:r>
            <a:r>
              <a:rPr lang="de-DE" sz="1200" dirty="0"/>
              <a:t>“ zu berücksichtigen)</a:t>
            </a:r>
          </a:p>
          <a:p>
            <a:r>
              <a:rPr lang="de-DE" sz="1200" dirty="0"/>
              <a:t>ICO (dortige Datenschutzbehörde) hat Gespräche mit LG im Jahr 2014 beendet</a:t>
            </a:r>
          </a:p>
          <a:p>
            <a:r>
              <a:rPr lang="de-DE" sz="1200" dirty="0"/>
              <a:t>Nicht zufriedenstellend, also technische Maßnahmen für Verbraucher vorschlagen, damit er selbst Datensammlung unterbinden kann</a:t>
            </a:r>
          </a:p>
        </p:txBody>
      </p:sp>
      <p:sp>
        <p:nvSpPr>
          <p:cNvPr id="4" name="Foliennummernplatzhalter 3"/>
          <p:cNvSpPr>
            <a:spLocks noGrp="1"/>
          </p:cNvSpPr>
          <p:nvPr>
            <p:ph type="sldNum" sz="quarter" idx="10"/>
          </p:nvPr>
        </p:nvSpPr>
        <p:spPr/>
        <p:txBody>
          <a:bodyPr/>
          <a:lstStyle/>
          <a:p>
            <a:fld id="{BC442B55-34B0-4D55-B90C-3D1BE8E051D2}" type="slidenum">
              <a:rPr lang="de-DE" smtClean="0"/>
              <a:t>24</a:t>
            </a:fld>
            <a:endParaRPr lang="de-DE"/>
          </a:p>
        </p:txBody>
      </p:sp>
    </p:spTree>
    <p:extLst>
      <p:ext uri="{BB962C8B-B14F-4D97-AF65-F5344CB8AC3E}">
        <p14:creationId xmlns:p14="http://schemas.microsoft.com/office/powerpoint/2010/main" val="2569092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a:t>LG Smart-TV </a:t>
            </a:r>
            <a:r>
              <a:rPr lang="de-DE" sz="1200" dirty="0"/>
              <a:t>hat Adobe Flash Player </a:t>
            </a:r>
            <a:r>
              <a:rPr lang="de-DE" sz="1200" b="0" i="0" u="none" strike="noStrike" kern="1200" baseline="0" dirty="0">
                <a:solidFill>
                  <a:schemeClr val="tx1"/>
                </a:solidFill>
                <a:latin typeface="+mn-lt"/>
                <a:ea typeface="+mn-ea"/>
                <a:cs typeface="+mn-cs"/>
              </a:rPr>
              <a:t>10.1.105.6, Safari 5.0 als User-Agent des Webbrowsers, Betriebssystem </a:t>
            </a:r>
            <a:r>
              <a:rPr lang="de-DE" sz="1200" b="0" i="0" u="none" strike="noStrike" kern="1200" baseline="0" dirty="0" err="1">
                <a:solidFill>
                  <a:schemeClr val="tx1"/>
                </a:solidFill>
                <a:latin typeface="+mn-lt"/>
                <a:ea typeface="+mn-ea"/>
                <a:cs typeface="+mn-cs"/>
              </a:rPr>
              <a:t>Netcast</a:t>
            </a:r>
            <a:r>
              <a:rPr lang="de-DE" sz="1200" b="0" i="0" u="none" strike="noStrike" kern="1200" baseline="0" dirty="0">
                <a:solidFill>
                  <a:schemeClr val="tx1"/>
                </a:solidFill>
                <a:latin typeface="+mn-lt"/>
                <a:ea typeface="+mn-ea"/>
                <a:cs typeface="+mn-cs"/>
              </a:rPr>
              <a:t> (Linux-basiert, Kernel 2.6.35)</a:t>
            </a:r>
          </a:p>
          <a:p>
            <a:r>
              <a:rPr lang="de-DE" sz="1200" b="0" i="0" u="none" strike="noStrike" kern="1200" baseline="0" dirty="0" err="1">
                <a:solidFill>
                  <a:schemeClr val="tx1"/>
                </a:solidFill>
                <a:latin typeface="+mn-lt"/>
                <a:ea typeface="+mn-ea"/>
                <a:cs typeface="+mn-cs"/>
              </a:rPr>
              <a:t>Speedport</a:t>
            </a:r>
            <a:r>
              <a:rPr lang="de-DE" sz="1200" b="0" i="0" u="none" strike="noStrike" kern="1200" baseline="0" dirty="0">
                <a:solidFill>
                  <a:schemeClr val="tx1"/>
                </a:solidFill>
                <a:latin typeface="+mn-lt"/>
                <a:ea typeface="+mn-ea"/>
                <a:cs typeface="+mn-cs"/>
              </a:rPr>
              <a:t>-Router spielt keine Rolle für den Versuch</a:t>
            </a:r>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25</a:t>
            </a:fld>
            <a:endParaRPr lang="de-DE"/>
          </a:p>
        </p:txBody>
      </p:sp>
    </p:spTree>
    <p:extLst>
      <p:ext uri="{BB962C8B-B14F-4D97-AF65-F5344CB8AC3E}">
        <p14:creationId xmlns:p14="http://schemas.microsoft.com/office/powerpoint/2010/main" val="3153221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Wireshark, weil benutzerfreundliches, weit verbreitetes Tool zum Mitschneiden von Traffic; Windows 10, weil weit verbreitet und bereits installiert</a:t>
            </a:r>
          </a:p>
        </p:txBody>
      </p:sp>
      <p:sp>
        <p:nvSpPr>
          <p:cNvPr id="4" name="Foliennummernplatzhalter 3"/>
          <p:cNvSpPr>
            <a:spLocks noGrp="1"/>
          </p:cNvSpPr>
          <p:nvPr>
            <p:ph type="sldNum" sz="quarter" idx="10"/>
          </p:nvPr>
        </p:nvSpPr>
        <p:spPr/>
        <p:txBody>
          <a:bodyPr/>
          <a:lstStyle/>
          <a:p>
            <a:fld id="{BC442B55-34B0-4D55-B90C-3D1BE8E051D2}" type="slidenum">
              <a:rPr lang="de-DE" smtClean="0"/>
              <a:t>26</a:t>
            </a:fld>
            <a:endParaRPr lang="de-DE"/>
          </a:p>
        </p:txBody>
      </p:sp>
    </p:spTree>
    <p:extLst>
      <p:ext uri="{BB962C8B-B14F-4D97-AF65-F5344CB8AC3E}">
        <p14:creationId xmlns:p14="http://schemas.microsoft.com/office/powerpoint/2010/main" val="9566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err="1"/>
              <a:t>Fritzbox</a:t>
            </a:r>
            <a:r>
              <a:rPr lang="de-DE" sz="1200" dirty="0"/>
              <a:t> ist weit verbreitete </a:t>
            </a:r>
            <a:r>
              <a:rPr lang="de-DE" sz="1200" dirty="0" err="1"/>
              <a:t>Routerserie</a:t>
            </a:r>
            <a:r>
              <a:rPr lang="de-DE" sz="1200" dirty="0"/>
              <a:t>, bietet Möglichkeit des Filterns nach dem White- und Blacklist-Ansatz, also alles, was man braucht</a:t>
            </a:r>
          </a:p>
        </p:txBody>
      </p:sp>
      <p:sp>
        <p:nvSpPr>
          <p:cNvPr id="4" name="Foliennummernplatzhalter 3"/>
          <p:cNvSpPr>
            <a:spLocks noGrp="1"/>
          </p:cNvSpPr>
          <p:nvPr>
            <p:ph type="sldNum" sz="quarter" idx="10"/>
          </p:nvPr>
        </p:nvSpPr>
        <p:spPr/>
        <p:txBody>
          <a:bodyPr/>
          <a:lstStyle/>
          <a:p>
            <a:fld id="{BC442B55-34B0-4D55-B90C-3D1BE8E051D2}" type="slidenum">
              <a:rPr lang="de-DE" smtClean="0"/>
              <a:t>27</a:t>
            </a:fld>
            <a:endParaRPr lang="de-DE"/>
          </a:p>
        </p:txBody>
      </p:sp>
    </p:spTree>
    <p:extLst>
      <p:ext uri="{BB962C8B-B14F-4D97-AF65-F5344CB8AC3E}">
        <p14:creationId xmlns:p14="http://schemas.microsoft.com/office/powerpoint/2010/main" val="3845903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err="1"/>
              <a:t>Fiddler</a:t>
            </a:r>
            <a:r>
              <a:rPr lang="de-DE" sz="1200" dirty="0"/>
              <a:t>-Proxy läuft auf Laptop auf Port 80, wobei sich Remote-Clients mit dem Laptop verbinden dürfen; auf Smart-TV wird IP-Adresse des Laptops als DNS-Server verwendet (Angabe eines Proxys ist in den Einstellungen nicht möglich in der GUI); auf Laptop läuft ein DNS-Server, der immer mit der IP-Adresse des Laptops an den </a:t>
            </a:r>
            <a:r>
              <a:rPr lang="de-DE" sz="1200"/>
              <a:t>Smart-TV antwortet </a:t>
            </a:r>
            <a:r>
              <a:rPr lang="de-DE" sz="1200" dirty="0"/>
              <a:t>-&gt; dadurch kann man Traffic auf Laptop genau analysieren und in </a:t>
            </a:r>
            <a:r>
              <a:rPr lang="de-DE" sz="1200" dirty="0" err="1"/>
              <a:t>Fiddler</a:t>
            </a:r>
            <a:r>
              <a:rPr lang="de-DE" sz="1200" dirty="0"/>
              <a:t> manipulieren, bevor man ihn weiterleitet. Tool existierte bereits und wurde auch zum Zweck der Analyse des </a:t>
            </a:r>
            <a:r>
              <a:rPr lang="de-DE" sz="1200" dirty="0" err="1"/>
              <a:t>Traffics</a:t>
            </a:r>
            <a:r>
              <a:rPr lang="de-DE" sz="1200" dirty="0"/>
              <a:t> angefertigt, also war es naheliegend, das zu verwenden, auch wenn es schlecht dokumentiert war</a:t>
            </a:r>
          </a:p>
        </p:txBody>
      </p:sp>
      <p:sp>
        <p:nvSpPr>
          <p:cNvPr id="4" name="Foliennummernplatzhalter 3"/>
          <p:cNvSpPr>
            <a:spLocks noGrp="1"/>
          </p:cNvSpPr>
          <p:nvPr>
            <p:ph type="sldNum" sz="quarter" idx="10"/>
          </p:nvPr>
        </p:nvSpPr>
        <p:spPr/>
        <p:txBody>
          <a:bodyPr/>
          <a:lstStyle/>
          <a:p>
            <a:fld id="{BC442B55-34B0-4D55-B90C-3D1BE8E051D2}" type="slidenum">
              <a:rPr lang="de-DE" smtClean="0"/>
              <a:t>28</a:t>
            </a:fld>
            <a:endParaRPr lang="de-DE"/>
          </a:p>
        </p:txBody>
      </p:sp>
    </p:spTree>
    <p:extLst>
      <p:ext uri="{BB962C8B-B14F-4D97-AF65-F5344CB8AC3E}">
        <p14:creationId xmlns:p14="http://schemas.microsoft.com/office/powerpoint/2010/main" val="3049228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Kali Linux bietet </a:t>
            </a:r>
            <a:r>
              <a:rPr lang="de-DE" sz="1200" dirty="0" err="1"/>
              <a:t>Burp</a:t>
            </a:r>
            <a:r>
              <a:rPr lang="de-DE" sz="1200" dirty="0"/>
              <a:t> Suite als vorinstallierte Software an und erlaubt das einfache Erstellen eines Hotspots und das Umleiten des Netzwerkverkehrs mit IP-</a:t>
            </a:r>
            <a:r>
              <a:rPr lang="de-DE" sz="1200" dirty="0" err="1"/>
              <a:t>Tables</a:t>
            </a:r>
            <a:r>
              <a:rPr lang="de-DE" sz="1200" dirty="0"/>
              <a:t>. Portweiterleitung von 443 auf 8080 auf Laptop, wo </a:t>
            </a:r>
            <a:r>
              <a:rPr lang="de-DE" sz="1200" dirty="0" err="1"/>
              <a:t>Burp</a:t>
            </a:r>
            <a:r>
              <a:rPr lang="de-DE" sz="1200" dirty="0"/>
              <a:t> Suite den Traffic belauscht und ein Zertifikat vorsetzen soll. Smart-TV ist mit Hotspot am Laptop verbunden</a:t>
            </a:r>
          </a:p>
        </p:txBody>
      </p:sp>
      <p:sp>
        <p:nvSpPr>
          <p:cNvPr id="4" name="Foliennummernplatzhalter 3"/>
          <p:cNvSpPr>
            <a:spLocks noGrp="1"/>
          </p:cNvSpPr>
          <p:nvPr>
            <p:ph type="sldNum" sz="quarter" idx="10"/>
          </p:nvPr>
        </p:nvSpPr>
        <p:spPr/>
        <p:txBody>
          <a:bodyPr/>
          <a:lstStyle/>
          <a:p>
            <a:fld id="{BC442B55-34B0-4D55-B90C-3D1BE8E051D2}" type="slidenum">
              <a:rPr lang="de-DE" smtClean="0"/>
              <a:t>29</a:t>
            </a:fld>
            <a:endParaRPr lang="de-DE"/>
          </a:p>
        </p:txBody>
      </p:sp>
    </p:spTree>
    <p:extLst>
      <p:ext uri="{BB962C8B-B14F-4D97-AF65-F5344CB8AC3E}">
        <p14:creationId xmlns:p14="http://schemas.microsoft.com/office/powerpoint/2010/main" val="3568197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Kevin Ashton; GPS als Beispiel von Sensortechnik; kann nicht alle Daten an einem PC eingeben, sondern PC nimmt Informationen über Sensoren </a:t>
            </a:r>
            <a:r>
              <a:rPr lang="de-DE" sz="1200"/>
              <a:t>selbst wahr</a:t>
            </a:r>
            <a:endParaRPr lang="de-DE" dirty="0"/>
          </a:p>
          <a:p>
            <a:r>
              <a:rPr lang="de-DE" dirty="0"/>
              <a:t>Beispiel für Industrie bringen: Fernwartung von Geldautomat (Diebold) oder geringere Durchschnittszeit zur Reparatur von medizinischen Geräten (</a:t>
            </a:r>
            <a:r>
              <a:rPr lang="de-DE" dirty="0" err="1"/>
              <a:t>Varian</a:t>
            </a:r>
            <a:r>
              <a:rPr lang="de-DE" dirty="0"/>
              <a:t>) (weil mehr Informationen gesammelt)</a:t>
            </a:r>
          </a:p>
          <a:p>
            <a:r>
              <a:rPr lang="de-DE" dirty="0"/>
              <a:t>Privatanwender: Fitnessarmband, Paketverfolgung, intelligente Waschmaschine (Waschvorgang zur rechten Zeit einleiten), Kühlschrank (Produkte automatisch nachbestellen)</a:t>
            </a:r>
          </a:p>
          <a:p>
            <a:r>
              <a:rPr lang="de-DE" dirty="0"/>
              <a:t>Wirtschaftlicher Mehrwert von bis zu 11 Billionen US-Dollar durch </a:t>
            </a:r>
            <a:r>
              <a:rPr lang="de-DE" dirty="0" err="1"/>
              <a:t>IoT</a:t>
            </a:r>
            <a:r>
              <a:rPr lang="de-DE" dirty="0"/>
              <a:t> laut dem McKinsey Global Institute</a:t>
            </a:r>
          </a:p>
        </p:txBody>
      </p:sp>
      <p:sp>
        <p:nvSpPr>
          <p:cNvPr id="4" name="Foliennummernplatzhalter 3"/>
          <p:cNvSpPr>
            <a:spLocks noGrp="1"/>
          </p:cNvSpPr>
          <p:nvPr>
            <p:ph type="sldNum" sz="quarter" idx="10"/>
          </p:nvPr>
        </p:nvSpPr>
        <p:spPr/>
        <p:txBody>
          <a:bodyPr/>
          <a:lstStyle/>
          <a:p>
            <a:fld id="{BC442B55-34B0-4D55-B90C-3D1BE8E051D2}" type="slidenum">
              <a:rPr lang="de-DE" smtClean="0"/>
              <a:t>3</a:t>
            </a:fld>
            <a:endParaRPr lang="de-DE"/>
          </a:p>
        </p:txBody>
      </p:sp>
    </p:spTree>
    <p:extLst>
      <p:ext uri="{BB962C8B-B14F-4D97-AF65-F5344CB8AC3E}">
        <p14:creationId xmlns:p14="http://schemas.microsoft.com/office/powerpoint/2010/main" val="1633557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30</a:t>
            </a:fld>
            <a:endParaRPr lang="de-DE"/>
          </a:p>
        </p:txBody>
      </p:sp>
    </p:spTree>
    <p:extLst>
      <p:ext uri="{BB962C8B-B14F-4D97-AF65-F5344CB8AC3E}">
        <p14:creationId xmlns:p14="http://schemas.microsoft.com/office/powerpoint/2010/main" val="1628720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31</a:t>
            </a:fld>
            <a:endParaRPr lang="de-DE"/>
          </a:p>
        </p:txBody>
      </p:sp>
    </p:spTree>
    <p:extLst>
      <p:ext uri="{BB962C8B-B14F-4D97-AF65-F5344CB8AC3E}">
        <p14:creationId xmlns:p14="http://schemas.microsoft.com/office/powerpoint/2010/main" val="1565837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In de.ad.lgsmartad.com werden X-Header definitiv übertragen, wenn das unverschlüsselt geschieht (mit dem Workaround), also ist es wahrscheinlich, dass das mit DE.* auch geschieht</a:t>
            </a:r>
          </a:p>
        </p:txBody>
      </p:sp>
      <p:sp>
        <p:nvSpPr>
          <p:cNvPr id="4" name="Foliennummernplatzhalter 3"/>
          <p:cNvSpPr>
            <a:spLocks noGrp="1"/>
          </p:cNvSpPr>
          <p:nvPr>
            <p:ph type="sldNum" sz="quarter" idx="10"/>
          </p:nvPr>
        </p:nvSpPr>
        <p:spPr/>
        <p:txBody>
          <a:bodyPr/>
          <a:lstStyle/>
          <a:p>
            <a:fld id="{BC442B55-34B0-4D55-B90C-3D1BE8E051D2}" type="slidenum">
              <a:rPr lang="de-DE" smtClean="0"/>
              <a:t>32</a:t>
            </a:fld>
            <a:endParaRPr lang="de-DE"/>
          </a:p>
        </p:txBody>
      </p:sp>
    </p:spTree>
    <p:extLst>
      <p:ext uri="{BB962C8B-B14F-4D97-AF65-F5344CB8AC3E}">
        <p14:creationId xmlns:p14="http://schemas.microsoft.com/office/powerpoint/2010/main" val="2836636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33</a:t>
            </a:fld>
            <a:endParaRPr lang="de-DE"/>
          </a:p>
        </p:txBody>
      </p:sp>
    </p:spTree>
    <p:extLst>
      <p:ext uri="{BB962C8B-B14F-4D97-AF65-F5344CB8AC3E}">
        <p14:creationId xmlns:p14="http://schemas.microsoft.com/office/powerpoint/2010/main" val="1357711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spcAft>
                <a:spcPts val="600"/>
              </a:spcAft>
              <a:buFont typeface="Arial" panose="020B0604020202020204" pitchFamily="34" charset="0"/>
              <a:buChar char="•"/>
            </a:pPr>
            <a:r>
              <a:rPr lang="de-DE" dirty="0"/>
              <a:t>Authentisierung</a:t>
            </a:r>
          </a:p>
          <a:p>
            <a:pPr marL="285750" indent="-285750">
              <a:spcAft>
                <a:spcPts val="600"/>
              </a:spcAft>
              <a:buFont typeface="Arial" panose="020B0604020202020204" pitchFamily="34" charset="0"/>
              <a:buChar char="•"/>
            </a:pPr>
            <a:r>
              <a:rPr lang="de-DE" dirty="0"/>
              <a:t>Zustimmung zu Nutzungsbedingungen prüfen</a:t>
            </a:r>
          </a:p>
          <a:p>
            <a:pPr marL="285750" indent="-285750">
              <a:spcAft>
                <a:spcPts val="600"/>
              </a:spcAft>
              <a:buFont typeface="Arial" panose="020B0604020202020204" pitchFamily="34" charset="0"/>
              <a:buChar char="•"/>
            </a:pPr>
            <a:r>
              <a:rPr lang="de-DE" dirty="0"/>
              <a:t>Liste der Premium-Apps herunterladen</a:t>
            </a:r>
          </a:p>
          <a:p>
            <a:pPr marL="285750" indent="-285750">
              <a:spcAft>
                <a:spcPts val="600"/>
              </a:spcAft>
              <a:buFont typeface="Arial" panose="020B0604020202020204" pitchFamily="34" charset="0"/>
              <a:buChar char="•"/>
            </a:pPr>
            <a:r>
              <a:rPr lang="de-DE" dirty="0"/>
              <a:t>Logeinstellungen für das Gerät abrufen</a:t>
            </a:r>
          </a:p>
          <a:p>
            <a:pPr marL="285750" indent="-285750">
              <a:spcAft>
                <a:spcPts val="600"/>
              </a:spcAft>
              <a:buFont typeface="Arial" panose="020B0604020202020204" pitchFamily="34" charset="0"/>
              <a:buChar char="•"/>
            </a:pPr>
            <a:r>
              <a:rPr lang="de-DE" dirty="0"/>
              <a:t>Land; häufig benutzte E-Mail-Domains</a:t>
            </a:r>
          </a:p>
          <a:p>
            <a:pPr marL="285750" indent="-285750">
              <a:spcAft>
                <a:spcPts val="600"/>
              </a:spcAft>
              <a:buFont typeface="Arial" panose="020B0604020202020204" pitchFamily="34" charset="0"/>
              <a:buChar char="•"/>
            </a:pPr>
            <a:r>
              <a:rPr lang="de-DE" dirty="0"/>
              <a:t>Einstellungen für den LG App Store</a:t>
            </a:r>
          </a:p>
          <a:p>
            <a:pPr marL="285750" indent="-285750">
              <a:spcAft>
                <a:spcPts val="600"/>
              </a:spcAft>
              <a:buFont typeface="Arial" panose="020B0604020202020204" pitchFamily="34" charset="0"/>
              <a:buChar char="•"/>
            </a:pPr>
            <a:r>
              <a:rPr lang="de-DE" dirty="0"/>
              <a:t>Liste installierter länderspezifischer Apps</a:t>
            </a:r>
          </a:p>
        </p:txBody>
      </p:sp>
      <p:sp>
        <p:nvSpPr>
          <p:cNvPr id="4" name="Foliennummernplatzhalter 3"/>
          <p:cNvSpPr>
            <a:spLocks noGrp="1"/>
          </p:cNvSpPr>
          <p:nvPr>
            <p:ph type="sldNum" sz="quarter" idx="10"/>
          </p:nvPr>
        </p:nvSpPr>
        <p:spPr/>
        <p:txBody>
          <a:bodyPr/>
          <a:lstStyle/>
          <a:p>
            <a:fld id="{BC442B55-34B0-4D55-B90C-3D1BE8E051D2}" type="slidenum">
              <a:rPr lang="de-DE" smtClean="0"/>
              <a:t>34</a:t>
            </a:fld>
            <a:endParaRPr lang="de-DE"/>
          </a:p>
        </p:txBody>
      </p:sp>
    </p:spTree>
    <p:extLst>
      <p:ext uri="{BB962C8B-B14F-4D97-AF65-F5344CB8AC3E}">
        <p14:creationId xmlns:p14="http://schemas.microsoft.com/office/powerpoint/2010/main" val="3006377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Deauthentisierung, erlaubt dem Hersteller, den Zeitpunkt des Ausschaltens zu erfassen, dadurch auch Zeitspanne, wie lange der Smart-TV an war (zusammen mit Authentisierung)</a:t>
            </a:r>
          </a:p>
        </p:txBody>
      </p:sp>
      <p:sp>
        <p:nvSpPr>
          <p:cNvPr id="4" name="Foliennummernplatzhalter 3"/>
          <p:cNvSpPr>
            <a:spLocks noGrp="1"/>
          </p:cNvSpPr>
          <p:nvPr>
            <p:ph type="sldNum" sz="quarter" idx="10"/>
          </p:nvPr>
        </p:nvSpPr>
        <p:spPr/>
        <p:txBody>
          <a:bodyPr/>
          <a:lstStyle/>
          <a:p>
            <a:fld id="{BC442B55-34B0-4D55-B90C-3D1BE8E051D2}" type="slidenum">
              <a:rPr lang="de-DE" smtClean="0"/>
              <a:t>35</a:t>
            </a:fld>
            <a:endParaRPr lang="de-DE"/>
          </a:p>
        </p:txBody>
      </p:sp>
    </p:spTree>
    <p:extLst>
      <p:ext uri="{BB962C8B-B14F-4D97-AF65-F5344CB8AC3E}">
        <p14:creationId xmlns:p14="http://schemas.microsoft.com/office/powerpoint/2010/main" val="3807418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36</a:t>
            </a:fld>
            <a:endParaRPr lang="de-DE"/>
          </a:p>
        </p:txBody>
      </p:sp>
    </p:spTree>
    <p:extLst>
      <p:ext uri="{BB962C8B-B14F-4D97-AF65-F5344CB8AC3E}">
        <p14:creationId xmlns:p14="http://schemas.microsoft.com/office/powerpoint/2010/main" val="705846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Base64-kodierter Request, MAC-Adresse und Produktmodell werden hier übertragen</a:t>
            </a:r>
          </a:p>
        </p:txBody>
      </p:sp>
      <p:sp>
        <p:nvSpPr>
          <p:cNvPr id="4" name="Foliennummernplatzhalter 3"/>
          <p:cNvSpPr>
            <a:spLocks noGrp="1"/>
          </p:cNvSpPr>
          <p:nvPr>
            <p:ph type="sldNum" sz="quarter" idx="10"/>
          </p:nvPr>
        </p:nvSpPr>
        <p:spPr/>
        <p:txBody>
          <a:bodyPr/>
          <a:lstStyle/>
          <a:p>
            <a:fld id="{BC442B55-34B0-4D55-B90C-3D1BE8E051D2}" type="slidenum">
              <a:rPr lang="de-DE" smtClean="0"/>
              <a:t>37</a:t>
            </a:fld>
            <a:endParaRPr lang="de-DE"/>
          </a:p>
        </p:txBody>
      </p:sp>
    </p:spTree>
    <p:extLst>
      <p:ext uri="{BB962C8B-B14F-4D97-AF65-F5344CB8AC3E}">
        <p14:creationId xmlns:p14="http://schemas.microsoft.com/office/powerpoint/2010/main" val="4051313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Base64-kodierte Response mit Downloadlink</a:t>
            </a:r>
          </a:p>
        </p:txBody>
      </p:sp>
      <p:sp>
        <p:nvSpPr>
          <p:cNvPr id="4" name="Foliennummernplatzhalter 3"/>
          <p:cNvSpPr>
            <a:spLocks noGrp="1"/>
          </p:cNvSpPr>
          <p:nvPr>
            <p:ph type="sldNum" sz="quarter" idx="10"/>
          </p:nvPr>
        </p:nvSpPr>
        <p:spPr/>
        <p:txBody>
          <a:bodyPr/>
          <a:lstStyle/>
          <a:p>
            <a:fld id="{BC442B55-34B0-4D55-B90C-3D1BE8E051D2}" type="slidenum">
              <a:rPr lang="de-DE" smtClean="0"/>
              <a:t>38</a:t>
            </a:fld>
            <a:endParaRPr lang="de-DE"/>
          </a:p>
        </p:txBody>
      </p:sp>
    </p:spTree>
    <p:extLst>
      <p:ext uri="{BB962C8B-B14F-4D97-AF65-F5344CB8AC3E}">
        <p14:creationId xmlns:p14="http://schemas.microsoft.com/office/powerpoint/2010/main" val="1194989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Smart-TV fordert das angegebene Image an, danach erfolgt der Download</a:t>
            </a:r>
          </a:p>
        </p:txBody>
      </p:sp>
      <p:sp>
        <p:nvSpPr>
          <p:cNvPr id="4" name="Foliennummernplatzhalter 3"/>
          <p:cNvSpPr>
            <a:spLocks noGrp="1"/>
          </p:cNvSpPr>
          <p:nvPr>
            <p:ph type="sldNum" sz="quarter" idx="10"/>
          </p:nvPr>
        </p:nvSpPr>
        <p:spPr/>
        <p:txBody>
          <a:bodyPr/>
          <a:lstStyle/>
          <a:p>
            <a:fld id="{BC442B55-34B0-4D55-B90C-3D1BE8E051D2}" type="slidenum">
              <a:rPr lang="de-DE" smtClean="0"/>
              <a:t>39</a:t>
            </a:fld>
            <a:endParaRPr lang="de-DE"/>
          </a:p>
        </p:txBody>
      </p:sp>
    </p:spTree>
    <p:extLst>
      <p:ext uri="{BB962C8B-B14F-4D97-AF65-F5344CB8AC3E}">
        <p14:creationId xmlns:p14="http://schemas.microsoft.com/office/powerpoint/2010/main" val="3383118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Sicherheitsmechanismen, die fehlen: Firewall, Antivirensystem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Attraktives Angriffsziel wegen sensibler Informationen – um </a:t>
            </a:r>
            <a:r>
              <a:rPr lang="de-DE" sz="1200" dirty="0" err="1"/>
              <a:t>Botnetz</a:t>
            </a:r>
            <a:r>
              <a:rPr lang="de-DE" sz="1200" dirty="0"/>
              <a:t> zu kreieren oder für gezielte Spionage in Konferenzräumen oder im Wohnzimmer (falls Mikrofon vorhanden)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https://cdn.shopify.com/s/files/1/0234/3499/products/Jeep_Cherokee_RA4_1024x1024.jpg?v=1492797496</a:t>
            </a:r>
          </a:p>
        </p:txBody>
      </p:sp>
      <p:sp>
        <p:nvSpPr>
          <p:cNvPr id="4" name="Foliennummernplatzhalter 3"/>
          <p:cNvSpPr>
            <a:spLocks noGrp="1"/>
          </p:cNvSpPr>
          <p:nvPr>
            <p:ph type="sldNum" sz="quarter" idx="10"/>
          </p:nvPr>
        </p:nvSpPr>
        <p:spPr/>
        <p:txBody>
          <a:bodyPr/>
          <a:lstStyle/>
          <a:p>
            <a:fld id="{BC442B55-34B0-4D55-B90C-3D1BE8E051D2}" type="slidenum">
              <a:rPr lang="de-DE" smtClean="0"/>
              <a:t>4</a:t>
            </a:fld>
            <a:endParaRPr lang="de-DE"/>
          </a:p>
        </p:txBody>
      </p:sp>
    </p:spTree>
    <p:extLst>
      <p:ext uri="{BB962C8B-B14F-4D97-AF65-F5344CB8AC3E}">
        <p14:creationId xmlns:p14="http://schemas.microsoft.com/office/powerpoint/2010/main" val="27077325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Anschalten des Fernsehers + Aufruf des Hauptmenüs zusammen</a:t>
            </a:r>
          </a:p>
        </p:txBody>
      </p:sp>
      <p:sp>
        <p:nvSpPr>
          <p:cNvPr id="4" name="Foliennummernplatzhalter 3"/>
          <p:cNvSpPr>
            <a:spLocks noGrp="1"/>
          </p:cNvSpPr>
          <p:nvPr>
            <p:ph type="sldNum" sz="quarter" idx="10"/>
          </p:nvPr>
        </p:nvSpPr>
        <p:spPr/>
        <p:txBody>
          <a:bodyPr/>
          <a:lstStyle/>
          <a:p>
            <a:fld id="{BC442B55-34B0-4D55-B90C-3D1BE8E051D2}" type="slidenum">
              <a:rPr lang="de-DE" smtClean="0"/>
              <a:t>40</a:t>
            </a:fld>
            <a:endParaRPr lang="de-DE"/>
          </a:p>
        </p:txBody>
      </p:sp>
    </p:spTree>
    <p:extLst>
      <p:ext uri="{BB962C8B-B14F-4D97-AF65-F5344CB8AC3E}">
        <p14:creationId xmlns:p14="http://schemas.microsoft.com/office/powerpoint/2010/main" val="1954087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Gerät macht sich im Netzwerk kenntlich</a:t>
            </a:r>
          </a:p>
        </p:txBody>
      </p:sp>
      <p:sp>
        <p:nvSpPr>
          <p:cNvPr id="4" name="Foliennummernplatzhalter 3"/>
          <p:cNvSpPr>
            <a:spLocks noGrp="1"/>
          </p:cNvSpPr>
          <p:nvPr>
            <p:ph type="sldNum" sz="quarter" idx="10"/>
          </p:nvPr>
        </p:nvSpPr>
        <p:spPr/>
        <p:txBody>
          <a:bodyPr/>
          <a:lstStyle/>
          <a:p>
            <a:fld id="{BC442B55-34B0-4D55-B90C-3D1BE8E051D2}" type="slidenum">
              <a:rPr lang="de-DE" smtClean="0"/>
              <a:t>41</a:t>
            </a:fld>
            <a:endParaRPr lang="de-DE"/>
          </a:p>
        </p:txBody>
      </p:sp>
    </p:spTree>
    <p:extLst>
      <p:ext uri="{BB962C8B-B14F-4D97-AF65-F5344CB8AC3E}">
        <p14:creationId xmlns:p14="http://schemas.microsoft.com/office/powerpoint/2010/main" val="1808148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Die ersten 3 Requests: Bestellung prüfen, Kommentare laden, empfohlene Apps anzeigen</a:t>
            </a:r>
          </a:p>
          <a:p>
            <a:r>
              <a:rPr lang="de-DE" sz="1200" dirty="0"/>
              <a:t>Der Rest ist </a:t>
            </a:r>
            <a:r>
              <a:rPr lang="de-DE" sz="1200" dirty="0" err="1"/>
              <a:t>appspezifisch</a:t>
            </a:r>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42</a:t>
            </a:fld>
            <a:endParaRPr lang="de-DE"/>
          </a:p>
        </p:txBody>
      </p:sp>
    </p:spTree>
    <p:extLst>
      <p:ext uri="{BB962C8B-B14F-4D97-AF65-F5344CB8AC3E}">
        <p14:creationId xmlns:p14="http://schemas.microsoft.com/office/powerpoint/2010/main" val="14505952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err="1"/>
              <a:t>Fritzbox</a:t>
            </a:r>
            <a:r>
              <a:rPr lang="de-DE" sz="1200" dirty="0"/>
              <a:t>-Webinterface sieht so aus, man hat Wahl zwischen Whitelist und Blacklist und spezifiziert dort die Liste</a:t>
            </a:r>
          </a:p>
          <a:p>
            <a:r>
              <a:rPr lang="de-DE" sz="1200" dirty="0"/>
              <a:t>Wird eine Seite aufgerufen, die nicht aufgerufen werden darf, kommt die Meldung unten rechts im Webbrowser (in Wireshark: HTTP/1.1 404 Not </a:t>
            </a:r>
            <a:r>
              <a:rPr lang="de-DE" sz="1200" dirty="0" err="1"/>
              <a:t>Found</a:t>
            </a:r>
            <a:r>
              <a:rPr lang="de-DE" sz="1200" dirty="0"/>
              <a:t>)</a:t>
            </a:r>
          </a:p>
        </p:txBody>
      </p:sp>
      <p:sp>
        <p:nvSpPr>
          <p:cNvPr id="4" name="Foliennummernplatzhalter 3"/>
          <p:cNvSpPr>
            <a:spLocks noGrp="1"/>
          </p:cNvSpPr>
          <p:nvPr>
            <p:ph type="sldNum" sz="quarter" idx="10"/>
          </p:nvPr>
        </p:nvSpPr>
        <p:spPr/>
        <p:txBody>
          <a:bodyPr/>
          <a:lstStyle/>
          <a:p>
            <a:fld id="{BC442B55-34B0-4D55-B90C-3D1BE8E051D2}" type="slidenum">
              <a:rPr lang="de-DE" smtClean="0"/>
              <a:t>43</a:t>
            </a:fld>
            <a:endParaRPr lang="de-DE"/>
          </a:p>
        </p:txBody>
      </p:sp>
    </p:spTree>
    <p:extLst>
      <p:ext uri="{BB962C8B-B14F-4D97-AF65-F5344CB8AC3E}">
        <p14:creationId xmlns:p14="http://schemas.microsoft.com/office/powerpoint/2010/main" val="19700420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Blacklist: Von DE. auf de. wird ausgewichen, falls Eintrag in Blacklist vorhanden – </a:t>
            </a:r>
            <a:r>
              <a:rPr lang="de-DE" sz="1200" dirty="0" err="1"/>
              <a:t>Fritzbox</a:t>
            </a:r>
            <a:r>
              <a:rPr lang="de-DE" sz="1200" dirty="0"/>
              <a:t> hat anscheinend nicht beide Varianten berücksichtigt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Whitelist: DE.lgtvsdp.com darf nicht blockiert werden, sonst funktioniert nichts mehr</a:t>
            </a:r>
          </a:p>
          <a:p>
            <a:r>
              <a:rPr lang="de-DE" sz="1200" dirty="0"/>
              <a:t>Live-Demo des Tools</a:t>
            </a:r>
          </a:p>
          <a:p>
            <a:r>
              <a:rPr lang="de-DE" sz="1200" dirty="0"/>
              <a:t>DE.lgtvsdp.com ist zu viel zum Durchlassen, aber muss durchgelassen werden, damit irgendetwas funktioniert -&gt; lassen sich einzelne Zugriffe oder X-Headerdaten beim Manipulieren von Zugriffen unterbinden?</a:t>
            </a:r>
          </a:p>
        </p:txBody>
      </p:sp>
      <p:sp>
        <p:nvSpPr>
          <p:cNvPr id="4" name="Foliennummernplatzhalter 3"/>
          <p:cNvSpPr>
            <a:spLocks noGrp="1"/>
          </p:cNvSpPr>
          <p:nvPr>
            <p:ph type="sldNum" sz="quarter" idx="10"/>
          </p:nvPr>
        </p:nvSpPr>
        <p:spPr/>
        <p:txBody>
          <a:bodyPr/>
          <a:lstStyle/>
          <a:p>
            <a:fld id="{BC442B55-34B0-4D55-B90C-3D1BE8E051D2}" type="slidenum">
              <a:rPr lang="de-DE" smtClean="0"/>
              <a:t>44</a:t>
            </a:fld>
            <a:endParaRPr lang="de-DE"/>
          </a:p>
        </p:txBody>
      </p:sp>
    </p:spTree>
    <p:extLst>
      <p:ext uri="{BB962C8B-B14F-4D97-AF65-F5344CB8AC3E}">
        <p14:creationId xmlns:p14="http://schemas.microsoft.com/office/powerpoint/2010/main" val="4155914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Ausnahme: Deauthentisierung</a:t>
            </a:r>
          </a:p>
          <a:p>
            <a:r>
              <a:rPr lang="de-DE" sz="1200" dirty="0" err="1"/>
              <a:t>Fiddler</a:t>
            </a:r>
            <a:r>
              <a:rPr lang="de-DE" sz="1200" dirty="0"/>
              <a:t>-Bildschirmausschnitt ist zu sehen, lauter Fehlermeldungen bei Authentisierung</a:t>
            </a:r>
          </a:p>
        </p:txBody>
      </p:sp>
      <p:sp>
        <p:nvSpPr>
          <p:cNvPr id="4" name="Foliennummernplatzhalter 3"/>
          <p:cNvSpPr>
            <a:spLocks noGrp="1"/>
          </p:cNvSpPr>
          <p:nvPr>
            <p:ph type="sldNum" sz="quarter" idx="10"/>
          </p:nvPr>
        </p:nvSpPr>
        <p:spPr/>
        <p:txBody>
          <a:bodyPr/>
          <a:lstStyle/>
          <a:p>
            <a:fld id="{BC442B55-34B0-4D55-B90C-3D1BE8E051D2}" type="slidenum">
              <a:rPr lang="de-DE" smtClean="0"/>
              <a:t>45</a:t>
            </a:fld>
            <a:endParaRPr lang="de-DE"/>
          </a:p>
        </p:txBody>
      </p:sp>
    </p:spTree>
    <p:extLst>
      <p:ext uri="{BB962C8B-B14F-4D97-AF65-F5344CB8AC3E}">
        <p14:creationId xmlns:p14="http://schemas.microsoft.com/office/powerpoint/2010/main" val="11204995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Testseiten, die für einen Samsung Smart-TV ursprünglich aufgesetzt worden sind. SSL1 = normal (uninteressant), SSL2 = gültiges Zertifikat für einen anderen Host, SSL3 = selbstsigniertes Zertifikat</a:t>
            </a:r>
          </a:p>
          <a:p>
            <a:r>
              <a:rPr lang="de-DE" sz="1200" dirty="0"/>
              <a:t>Zum Vergleich: Safari 5.1 weist Nutzer darauf hin, dass mit dem Zertifikat etwas nicht stimmt, wenn ich mir unter Windows 10 diesen Webbrowser installiere (Smart-TV Webbrowser soll ja darauf basieren)</a:t>
            </a:r>
          </a:p>
          <a:p>
            <a:r>
              <a:rPr lang="de-DE" sz="1200" dirty="0"/>
              <a:t>- meiner Einschätzung nach gut möglich, dass man gesagt hat, man erspart sich den Aufwand, eine Fehlermeldung anzuzeigen, mit der der Nutzer evtl. sowieso nichts anfangen kann und lässt stattdessen aus Usability-Gründen alles zu -&gt; für </a:t>
            </a:r>
            <a:r>
              <a:rPr lang="de-DE" sz="1200"/>
              <a:t>Sicherheit fatal</a:t>
            </a:r>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46</a:t>
            </a:fld>
            <a:endParaRPr lang="de-DE"/>
          </a:p>
        </p:txBody>
      </p:sp>
    </p:spTree>
    <p:extLst>
      <p:ext uri="{BB962C8B-B14F-4D97-AF65-F5344CB8AC3E}">
        <p14:creationId xmlns:p14="http://schemas.microsoft.com/office/powerpoint/2010/main" val="4048454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err="1"/>
              <a:t>Burp</a:t>
            </a:r>
            <a:r>
              <a:rPr lang="de-DE" sz="1200" dirty="0"/>
              <a:t> Suite Konfiguration: Smart-TV verbindet sich mit Hotspot am Laptop mit Kali Linux, dort findet Portumleitung von 443 auf 8080 statt, wo der Proxy </a:t>
            </a:r>
            <a:r>
              <a:rPr lang="de-DE" sz="1200" dirty="0" err="1"/>
              <a:t>Listener</a:t>
            </a:r>
            <a:r>
              <a:rPr lang="de-DE" sz="1200" dirty="0"/>
              <a:t> der </a:t>
            </a:r>
            <a:r>
              <a:rPr lang="de-DE" sz="1200" dirty="0" err="1"/>
              <a:t>Burp</a:t>
            </a:r>
            <a:r>
              <a:rPr lang="de-DE" sz="1200" dirty="0"/>
              <a:t> Suite aktiv ist</a:t>
            </a:r>
          </a:p>
        </p:txBody>
      </p:sp>
      <p:sp>
        <p:nvSpPr>
          <p:cNvPr id="4" name="Foliennummernplatzhalter 3"/>
          <p:cNvSpPr>
            <a:spLocks noGrp="1"/>
          </p:cNvSpPr>
          <p:nvPr>
            <p:ph type="sldNum" sz="quarter" idx="10"/>
          </p:nvPr>
        </p:nvSpPr>
        <p:spPr/>
        <p:txBody>
          <a:bodyPr/>
          <a:lstStyle/>
          <a:p>
            <a:fld id="{BC442B55-34B0-4D55-B90C-3D1BE8E051D2}" type="slidenum">
              <a:rPr lang="de-DE" smtClean="0"/>
              <a:t>47</a:t>
            </a:fld>
            <a:endParaRPr lang="de-DE"/>
          </a:p>
        </p:txBody>
      </p:sp>
    </p:spTree>
    <p:extLst>
      <p:ext uri="{BB962C8B-B14F-4D97-AF65-F5344CB8AC3E}">
        <p14:creationId xmlns:p14="http://schemas.microsoft.com/office/powerpoint/2010/main" val="1153926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Facebook verschlüsselt</a:t>
            </a:r>
          </a:p>
        </p:txBody>
      </p:sp>
      <p:sp>
        <p:nvSpPr>
          <p:cNvPr id="4" name="Foliennummernplatzhalter 3"/>
          <p:cNvSpPr>
            <a:spLocks noGrp="1"/>
          </p:cNvSpPr>
          <p:nvPr>
            <p:ph type="sldNum" sz="quarter" idx="10"/>
          </p:nvPr>
        </p:nvSpPr>
        <p:spPr/>
        <p:txBody>
          <a:bodyPr/>
          <a:lstStyle/>
          <a:p>
            <a:fld id="{BC442B55-34B0-4D55-B90C-3D1BE8E051D2}" type="slidenum">
              <a:rPr lang="de-DE" smtClean="0"/>
              <a:t>48</a:t>
            </a:fld>
            <a:endParaRPr lang="de-DE"/>
          </a:p>
        </p:txBody>
      </p:sp>
    </p:spTree>
    <p:extLst>
      <p:ext uri="{BB962C8B-B14F-4D97-AF65-F5344CB8AC3E}">
        <p14:creationId xmlns:p14="http://schemas.microsoft.com/office/powerpoint/2010/main" val="21267826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Twitter verschlüsselt</a:t>
            </a:r>
          </a:p>
        </p:txBody>
      </p:sp>
      <p:sp>
        <p:nvSpPr>
          <p:cNvPr id="4" name="Foliennummernplatzhalter 3"/>
          <p:cNvSpPr>
            <a:spLocks noGrp="1"/>
          </p:cNvSpPr>
          <p:nvPr>
            <p:ph type="sldNum" sz="quarter" idx="10"/>
          </p:nvPr>
        </p:nvSpPr>
        <p:spPr/>
        <p:txBody>
          <a:bodyPr/>
          <a:lstStyle/>
          <a:p>
            <a:fld id="{BC442B55-34B0-4D55-B90C-3D1BE8E051D2}" type="slidenum">
              <a:rPr lang="de-DE" smtClean="0"/>
              <a:t>49</a:t>
            </a:fld>
            <a:endParaRPr lang="de-DE"/>
          </a:p>
        </p:txBody>
      </p:sp>
    </p:spTree>
    <p:extLst>
      <p:ext uri="{BB962C8B-B14F-4D97-AF65-F5344CB8AC3E}">
        <p14:creationId xmlns:p14="http://schemas.microsoft.com/office/powerpoint/2010/main" val="1393953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Absichern, dass Video läuft – evtl. Video mit Untertitel als Backup produzieren, wenn PowerPoint nicht funktioniert</a:t>
            </a:r>
          </a:p>
          <a:p>
            <a:r>
              <a:rPr lang="de-DE" sz="1200" dirty="0"/>
              <a:t>Video zeigt, wie verheerend Auswirkungen bei Sicherheitslücke sein können – nicht nur abstraktes Problem</a:t>
            </a:r>
          </a:p>
        </p:txBody>
      </p:sp>
      <p:sp>
        <p:nvSpPr>
          <p:cNvPr id="4" name="Foliennummernplatzhalter 3"/>
          <p:cNvSpPr>
            <a:spLocks noGrp="1"/>
          </p:cNvSpPr>
          <p:nvPr>
            <p:ph type="sldNum" sz="quarter" idx="10"/>
          </p:nvPr>
        </p:nvSpPr>
        <p:spPr/>
        <p:txBody>
          <a:bodyPr/>
          <a:lstStyle/>
          <a:p>
            <a:fld id="{BC442B55-34B0-4D55-B90C-3D1BE8E051D2}" type="slidenum">
              <a:rPr lang="de-DE" smtClean="0"/>
              <a:t>5</a:t>
            </a:fld>
            <a:endParaRPr lang="de-DE"/>
          </a:p>
        </p:txBody>
      </p:sp>
    </p:spTree>
    <p:extLst>
      <p:ext uri="{BB962C8B-B14F-4D97-AF65-F5344CB8AC3E}">
        <p14:creationId xmlns:p14="http://schemas.microsoft.com/office/powerpoint/2010/main" val="24901667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50</a:t>
            </a:fld>
            <a:endParaRPr lang="de-DE"/>
          </a:p>
        </p:txBody>
      </p:sp>
    </p:spTree>
    <p:extLst>
      <p:ext uri="{BB962C8B-B14F-4D97-AF65-F5344CB8AC3E}">
        <p14:creationId xmlns:p14="http://schemas.microsoft.com/office/powerpoint/2010/main" val="18114662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Datenschutzkritische Angaben werden auf unverständliche Art und Weise kodiert, sodass Außenstehende nicht wissen, welche verdeckten Informationen der Zeichenkette </a:t>
            </a:r>
            <a:r>
              <a:rPr lang="de-DE" sz="1200"/>
              <a:t>zu entnehmen sind</a:t>
            </a:r>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51</a:t>
            </a:fld>
            <a:endParaRPr lang="de-DE"/>
          </a:p>
        </p:txBody>
      </p:sp>
    </p:spTree>
    <p:extLst>
      <p:ext uri="{BB962C8B-B14F-4D97-AF65-F5344CB8AC3E}">
        <p14:creationId xmlns:p14="http://schemas.microsoft.com/office/powerpoint/2010/main" val="18909863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Anfangs verschlüsselten Traffic am Laptop mitschneiden, denn Smart-TV darf nicht wissen, dass er unter Beobachtung steht</a:t>
            </a:r>
          </a:p>
          <a:p>
            <a:r>
              <a:rPr lang="de-DE" sz="1200" dirty="0"/>
              <a:t>Erst dann Session-Keys aus Smart-TV für den Zeitraum anfordern, für den Aufzeichnungen bereits erfolgt sind, und damit bereits aufgezeichneten Traffic entschlüsseln</a:t>
            </a:r>
          </a:p>
        </p:txBody>
      </p:sp>
      <p:sp>
        <p:nvSpPr>
          <p:cNvPr id="4" name="Foliennummernplatzhalter 3"/>
          <p:cNvSpPr>
            <a:spLocks noGrp="1"/>
          </p:cNvSpPr>
          <p:nvPr>
            <p:ph type="sldNum" sz="quarter" idx="10"/>
          </p:nvPr>
        </p:nvSpPr>
        <p:spPr/>
        <p:txBody>
          <a:bodyPr/>
          <a:lstStyle/>
          <a:p>
            <a:fld id="{BC442B55-34B0-4D55-B90C-3D1BE8E051D2}" type="slidenum">
              <a:rPr lang="de-DE" smtClean="0"/>
              <a:t>52</a:t>
            </a:fld>
            <a:endParaRPr lang="de-DE"/>
          </a:p>
        </p:txBody>
      </p:sp>
    </p:spTree>
    <p:extLst>
      <p:ext uri="{BB962C8B-B14F-4D97-AF65-F5344CB8AC3E}">
        <p14:creationId xmlns:p14="http://schemas.microsoft.com/office/powerpoint/2010/main" val="3367223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0"/>
              </a:spcBef>
              <a:spcAft>
                <a:spcPts val="0"/>
              </a:spcAft>
              <a:buClrTx/>
              <a:buSzTx/>
              <a:buFontTx/>
              <a:buNone/>
              <a:tabLst/>
              <a:defRPr/>
            </a:pPr>
            <a:endParaRPr lang="de-DE" sz="2200" dirty="0"/>
          </a:p>
          <a:p>
            <a:pPr marL="0" marR="0" lvl="0" indent="0" algn="l" defTabSz="914400" rtl="0" eaLnBrk="1" fontAlgn="auto" latinLnBrk="0" hangingPunct="1">
              <a:lnSpc>
                <a:spcPct val="100000"/>
              </a:lnSpc>
              <a:spcBef>
                <a:spcPts val="2000"/>
              </a:spcBef>
              <a:spcAft>
                <a:spcPts val="0"/>
              </a:spcAft>
              <a:buClrTx/>
              <a:buSzTx/>
              <a:buFontTx/>
              <a:buNone/>
              <a:tabLst/>
              <a:defRPr/>
            </a:pPr>
            <a:r>
              <a:rPr lang="de-DE" sz="2200" dirty="0"/>
              <a:t>2. Hauptdomain ist eine Ausnahme zur bedarfsgerechten Generierung, da Zugriff auf sie erlaubt sein muss, um irgendwelche Online-Features zu nutzen</a:t>
            </a:r>
          </a:p>
          <a:p>
            <a:pPr marL="0" marR="0" lvl="0" indent="0" algn="l" defTabSz="914400" rtl="0" eaLnBrk="1" fontAlgn="auto" latinLnBrk="0" hangingPunct="1">
              <a:lnSpc>
                <a:spcPct val="100000"/>
              </a:lnSpc>
              <a:spcBef>
                <a:spcPts val="2000"/>
              </a:spcBef>
              <a:spcAft>
                <a:spcPts val="0"/>
              </a:spcAft>
              <a:buClrTx/>
              <a:buSzTx/>
              <a:buFontTx/>
              <a:buNone/>
              <a:tabLst/>
              <a:defRPr/>
            </a:pPr>
            <a:r>
              <a:rPr lang="de-DE" sz="2200" dirty="0"/>
              <a:t>Katz-und-Maus-Spiel: </a:t>
            </a:r>
            <a:r>
              <a:rPr lang="de-DE" sz="2400" dirty="0"/>
              <a:t>Hersteller entscheidet, </a:t>
            </a:r>
            <a:r>
              <a:rPr lang="de-DE" sz="2800" dirty="0"/>
              <a:t>ob</a:t>
            </a:r>
            <a:r>
              <a:rPr lang="de-DE" sz="2400" dirty="0"/>
              <a:t> übertragene X-Headerdaten ausreichend</a:t>
            </a:r>
          </a:p>
          <a:p>
            <a:pPr marL="0" marR="0" lvl="0" indent="0" algn="l" defTabSz="914400" rtl="0" eaLnBrk="1" fontAlgn="auto" latinLnBrk="0" hangingPunct="1">
              <a:lnSpc>
                <a:spcPct val="100000"/>
              </a:lnSpc>
              <a:spcBef>
                <a:spcPts val="2000"/>
              </a:spcBef>
              <a:spcAft>
                <a:spcPts val="0"/>
              </a:spcAft>
              <a:buClrTx/>
              <a:buSzTx/>
              <a:buFontTx/>
              <a:buNone/>
              <a:tabLst/>
              <a:defRPr/>
            </a:pPr>
            <a:r>
              <a:rPr lang="de-DE" sz="2400" dirty="0"/>
              <a:t>3. Notwendig für Funktionalität</a:t>
            </a:r>
          </a:p>
          <a:p>
            <a:pPr marL="0" marR="0" lvl="0" indent="0" algn="l" defTabSz="914400" rtl="0" eaLnBrk="1" fontAlgn="auto" latinLnBrk="0" hangingPunct="1">
              <a:lnSpc>
                <a:spcPct val="100000"/>
              </a:lnSpc>
              <a:spcBef>
                <a:spcPts val="2000"/>
              </a:spcBef>
              <a:spcAft>
                <a:spcPts val="0"/>
              </a:spcAft>
              <a:buClrTx/>
              <a:buSzTx/>
              <a:buFontTx/>
              <a:buNone/>
              <a:tabLst/>
              <a:defRPr/>
            </a:pPr>
            <a:r>
              <a:rPr lang="de-DE" sz="2400" dirty="0"/>
              <a:t>4. sonst in keinem Menüpunkt mit Online-Funktionalität</a:t>
            </a:r>
            <a:endParaRPr lang="de-DE" sz="2200" dirty="0"/>
          </a:p>
          <a:p>
            <a:pPr>
              <a:lnSpc>
                <a:spcPct val="100000"/>
              </a:lnSpc>
              <a:spcBef>
                <a:spcPts val="2000"/>
              </a:spcBef>
            </a:pPr>
            <a:endParaRPr lang="de-DE" sz="2200" dirty="0"/>
          </a:p>
          <a:p>
            <a:pPr>
              <a:lnSpc>
                <a:spcPct val="100000"/>
              </a:lnSpc>
              <a:spcBef>
                <a:spcPts val="2000"/>
              </a:spcBef>
            </a:pPr>
            <a:r>
              <a:rPr lang="de-DE" sz="2200" dirty="0"/>
              <a:t>Normaler Privatanwender (Vermutung): Technische Neuheiten &gt;= Datenschutz</a:t>
            </a:r>
          </a:p>
          <a:p>
            <a:pPr marL="0" marR="0" lvl="0" indent="0" algn="l" defTabSz="914400" rtl="0" eaLnBrk="1" fontAlgn="auto" latinLnBrk="0" hangingPunct="1">
              <a:lnSpc>
                <a:spcPct val="100000"/>
              </a:lnSpc>
              <a:spcBef>
                <a:spcPts val="2000"/>
              </a:spcBef>
              <a:spcAft>
                <a:spcPts val="0"/>
              </a:spcAft>
              <a:buClrTx/>
              <a:buSzTx/>
              <a:buFontTx/>
              <a:buNone/>
              <a:tabLst/>
              <a:defRPr/>
            </a:pPr>
            <a:r>
              <a:rPr lang="en-US" sz="2400" b="0" i="0" kern="1200" dirty="0" err="1">
                <a:solidFill>
                  <a:schemeClr val="tx1"/>
                </a:solidFill>
                <a:effectLst/>
                <a:latin typeface="+mn-lt"/>
                <a:ea typeface="+mn-ea"/>
                <a:cs typeface="+mn-cs"/>
              </a:rPr>
              <a:t>Rüdiger</a:t>
            </a:r>
            <a:r>
              <a:rPr lang="en-US" sz="2400" b="0" i="0" kern="1200" dirty="0">
                <a:solidFill>
                  <a:schemeClr val="tx1"/>
                </a:solidFill>
                <a:effectLst/>
                <a:latin typeface="+mn-lt"/>
                <a:ea typeface="+mn-ea"/>
                <a:cs typeface="+mn-cs"/>
              </a:rPr>
              <a:t> </a:t>
            </a:r>
            <a:r>
              <a:rPr lang="en-US" sz="2400" b="0" i="0" kern="1200" dirty="0" err="1">
                <a:solidFill>
                  <a:schemeClr val="tx1"/>
                </a:solidFill>
                <a:effectLst/>
                <a:latin typeface="+mn-lt"/>
                <a:ea typeface="+mn-ea"/>
                <a:cs typeface="+mn-cs"/>
              </a:rPr>
              <a:t>Trost</a:t>
            </a:r>
            <a:r>
              <a:rPr lang="en-US" sz="2400" b="0" i="0" kern="1200" dirty="0">
                <a:solidFill>
                  <a:schemeClr val="tx1"/>
                </a:solidFill>
                <a:effectLst/>
                <a:latin typeface="+mn-lt"/>
                <a:ea typeface="+mn-ea"/>
                <a:cs typeface="+mn-cs"/>
              </a:rPr>
              <a:t> Head of Cyber Security Solutions - F-Secure DACH auf </a:t>
            </a:r>
            <a:r>
              <a:rPr lang="en-US" sz="2400" b="0" i="0" kern="1200" dirty="0" err="1">
                <a:solidFill>
                  <a:schemeClr val="tx1"/>
                </a:solidFill>
                <a:effectLst/>
                <a:latin typeface="+mn-lt"/>
                <a:ea typeface="+mn-ea"/>
                <a:cs typeface="+mn-cs"/>
              </a:rPr>
              <a:t>itsa</a:t>
            </a:r>
            <a:r>
              <a:rPr lang="en-US" sz="2400" b="0" i="0" kern="1200" dirty="0">
                <a:solidFill>
                  <a:schemeClr val="tx1"/>
                </a:solidFill>
                <a:effectLst/>
                <a:latin typeface="+mn-lt"/>
                <a:ea typeface="+mn-ea"/>
                <a:cs typeface="+mn-cs"/>
              </a:rPr>
              <a:t> 2017 IT-Security-Messe: </a:t>
            </a:r>
            <a:r>
              <a:rPr lang="en-US" sz="2400" b="0" i="0" kern="1200" dirty="0" err="1">
                <a:solidFill>
                  <a:schemeClr val="tx1"/>
                </a:solidFill>
                <a:effectLst/>
                <a:latin typeface="+mn-lt"/>
                <a:ea typeface="+mn-ea"/>
                <a:cs typeface="+mn-cs"/>
              </a:rPr>
              <a:t>Kühlschrank</a:t>
            </a:r>
            <a:r>
              <a:rPr lang="en-US" sz="2400" b="0" i="0" kern="1200" dirty="0">
                <a:solidFill>
                  <a:schemeClr val="tx1"/>
                </a:solidFill>
                <a:effectLst/>
                <a:latin typeface="+mn-lt"/>
                <a:ea typeface="+mn-ea"/>
                <a:cs typeface="+mn-cs"/>
              </a:rPr>
              <a:t> 400€ </a:t>
            </a:r>
            <a:r>
              <a:rPr lang="en-US" sz="2400" b="0" i="0" kern="1200" dirty="0" err="1">
                <a:solidFill>
                  <a:schemeClr val="tx1"/>
                </a:solidFill>
                <a:effectLst/>
                <a:latin typeface="+mn-lt"/>
                <a:ea typeface="+mn-ea"/>
                <a:cs typeface="+mn-cs"/>
              </a:rPr>
              <a:t>nicht</a:t>
            </a:r>
            <a:r>
              <a:rPr lang="en-US" sz="2400" b="0" i="0" kern="1200" dirty="0">
                <a:solidFill>
                  <a:schemeClr val="tx1"/>
                </a:solidFill>
                <a:effectLst/>
                <a:latin typeface="+mn-lt"/>
                <a:ea typeface="+mn-ea"/>
                <a:cs typeface="+mn-cs"/>
              </a:rPr>
              <a:t> smart und 300€ smart, </a:t>
            </a:r>
            <a:r>
              <a:rPr lang="en-US" sz="2400" b="0" i="0" kern="1200" dirty="0" err="1">
                <a:solidFill>
                  <a:schemeClr val="tx1"/>
                </a:solidFill>
                <a:effectLst/>
                <a:latin typeface="+mn-lt"/>
                <a:ea typeface="+mn-ea"/>
                <a:cs typeface="+mn-cs"/>
              </a:rPr>
              <a:t>alle</a:t>
            </a:r>
            <a:r>
              <a:rPr lang="en-US" sz="2400" b="0" i="0" kern="1200" dirty="0">
                <a:solidFill>
                  <a:schemeClr val="tx1"/>
                </a:solidFill>
                <a:effectLst/>
                <a:latin typeface="+mn-lt"/>
                <a:ea typeface="+mn-ea"/>
                <a:cs typeface="+mn-cs"/>
              </a:rPr>
              <a:t> </a:t>
            </a:r>
            <a:r>
              <a:rPr lang="en-US" sz="2400" b="0" i="0" kern="1200" dirty="0" err="1">
                <a:solidFill>
                  <a:schemeClr val="tx1"/>
                </a:solidFill>
                <a:effectLst/>
                <a:latin typeface="+mn-lt"/>
                <a:ea typeface="+mn-ea"/>
                <a:cs typeface="+mn-cs"/>
              </a:rPr>
              <a:t>nehmen</a:t>
            </a:r>
            <a:r>
              <a:rPr lang="en-US" sz="2400" b="0" i="0" kern="1200" dirty="0">
                <a:solidFill>
                  <a:schemeClr val="tx1"/>
                </a:solidFill>
                <a:effectLst/>
                <a:latin typeface="+mn-lt"/>
                <a:ea typeface="+mn-ea"/>
                <a:cs typeface="+mn-cs"/>
              </a:rPr>
              <a:t> den </a:t>
            </a:r>
            <a:r>
              <a:rPr lang="en-US" sz="2400" b="0" i="0" kern="1200" dirty="0" err="1">
                <a:solidFill>
                  <a:schemeClr val="tx1"/>
                </a:solidFill>
                <a:effectLst/>
                <a:latin typeface="+mn-lt"/>
                <a:ea typeface="+mn-ea"/>
                <a:cs typeface="+mn-cs"/>
              </a:rPr>
              <a:t>für</a:t>
            </a:r>
            <a:r>
              <a:rPr lang="en-US" sz="2400" b="0" i="0" kern="1200" dirty="0">
                <a:solidFill>
                  <a:schemeClr val="tx1"/>
                </a:solidFill>
                <a:effectLst/>
                <a:latin typeface="+mn-lt"/>
                <a:ea typeface="+mn-ea"/>
                <a:cs typeface="+mn-cs"/>
              </a:rPr>
              <a:t> 300€</a:t>
            </a:r>
            <a:endParaRPr lang="de-DE" sz="2200" dirty="0"/>
          </a:p>
          <a:p>
            <a:pPr lvl="1">
              <a:lnSpc>
                <a:spcPct val="100000"/>
              </a:lnSpc>
              <a:spcBef>
                <a:spcPts val="600"/>
              </a:spcBef>
            </a:pPr>
            <a:r>
              <a:rPr lang="de-DE" sz="1800" dirty="0"/>
              <a:t>Zu abstrakt, unsichtbar, keine unmittelbar spürbaren negativen Konsequenzen</a:t>
            </a:r>
          </a:p>
          <a:p>
            <a:pPr lvl="1">
              <a:lnSpc>
                <a:spcPct val="100000"/>
              </a:lnSpc>
              <a:spcBef>
                <a:spcPts val="600"/>
              </a:spcBef>
            </a:pPr>
            <a:r>
              <a:rPr lang="de-DE" sz="1800" dirty="0"/>
              <a:t>Historisch: größere Nutzerschaft von Facebook vs. </a:t>
            </a:r>
            <a:r>
              <a:rPr lang="de-DE" sz="1800" dirty="0" err="1"/>
              <a:t>diaspora</a:t>
            </a:r>
            <a:r>
              <a:rPr lang="de-DE" sz="1800" dirty="0"/>
              <a:t>, Skype vs. </a:t>
            </a:r>
            <a:r>
              <a:rPr lang="de-DE" sz="1800" dirty="0" err="1"/>
              <a:t>Jitsi</a:t>
            </a:r>
            <a:r>
              <a:rPr lang="de-DE" sz="1800" dirty="0"/>
              <a:t>, Google vs. </a:t>
            </a:r>
            <a:r>
              <a:rPr lang="de-DE" sz="1800" dirty="0" err="1"/>
              <a:t>DuckDuckGo</a:t>
            </a:r>
            <a:r>
              <a:rPr lang="de-DE" sz="1800" dirty="0"/>
              <a:t> usw.; z.T. marktbeherrschende Stellung proprietärer Softwarelösungen → auf Hardware und </a:t>
            </a:r>
            <a:r>
              <a:rPr lang="de-DE" sz="1800" dirty="0" err="1"/>
              <a:t>IoT</a:t>
            </a:r>
            <a:r>
              <a:rPr lang="de-DE" sz="1800" dirty="0"/>
              <a:t> übertragbar (?)</a:t>
            </a:r>
          </a:p>
        </p:txBody>
      </p:sp>
      <p:sp>
        <p:nvSpPr>
          <p:cNvPr id="4" name="Foliennummernplatzhalter 3"/>
          <p:cNvSpPr>
            <a:spLocks noGrp="1"/>
          </p:cNvSpPr>
          <p:nvPr>
            <p:ph type="sldNum" sz="quarter" idx="10"/>
          </p:nvPr>
        </p:nvSpPr>
        <p:spPr/>
        <p:txBody>
          <a:bodyPr/>
          <a:lstStyle/>
          <a:p>
            <a:fld id="{BC442B55-34B0-4D55-B90C-3D1BE8E051D2}" type="slidenum">
              <a:rPr lang="de-DE" smtClean="0"/>
              <a:t>53</a:t>
            </a:fld>
            <a:endParaRPr lang="de-DE"/>
          </a:p>
        </p:txBody>
      </p:sp>
    </p:spTree>
    <p:extLst>
      <p:ext uri="{BB962C8B-B14F-4D97-AF65-F5344CB8AC3E}">
        <p14:creationId xmlns:p14="http://schemas.microsoft.com/office/powerpoint/2010/main" val="2047897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Datenschutz: Häufig wird gefragt, ob das Gerät immer mithört, wie die Daten genutzt werden und wie sicher die Geräte vor Hackern seien</a:t>
            </a:r>
          </a:p>
          <a:p>
            <a:r>
              <a:rPr lang="de-DE" sz="1200" dirty="0"/>
              <a:t>Interoperabilität: Smart Home ist ein komplexer Trend, da Geräte verschiedener Hersteller die richtige Infrastruktur und technische Expertise erfordern (weitere Herausforderung des </a:t>
            </a:r>
            <a:r>
              <a:rPr lang="de-DE" sz="1200" dirty="0" err="1"/>
              <a:t>IoT</a:t>
            </a:r>
            <a:r>
              <a:rPr lang="de-DE" sz="1200" dirty="0"/>
              <a:t>)</a:t>
            </a:r>
          </a:p>
          <a:p>
            <a:r>
              <a:rPr lang="de-DE" sz="1200" dirty="0"/>
              <a:t>Eine Halle von vielen auf der IFA mit Smart Gadgets</a:t>
            </a:r>
          </a:p>
        </p:txBody>
      </p:sp>
      <p:sp>
        <p:nvSpPr>
          <p:cNvPr id="4" name="Foliennummernplatzhalter 3"/>
          <p:cNvSpPr>
            <a:spLocks noGrp="1"/>
          </p:cNvSpPr>
          <p:nvPr>
            <p:ph type="sldNum" sz="quarter" idx="10"/>
          </p:nvPr>
        </p:nvSpPr>
        <p:spPr/>
        <p:txBody>
          <a:bodyPr/>
          <a:lstStyle/>
          <a:p>
            <a:fld id="{BC442B55-34B0-4D55-B90C-3D1BE8E051D2}" type="slidenum">
              <a:rPr lang="de-DE" smtClean="0"/>
              <a:t>54</a:t>
            </a:fld>
            <a:endParaRPr lang="de-DE"/>
          </a:p>
        </p:txBody>
      </p:sp>
    </p:spTree>
    <p:extLst>
      <p:ext uri="{BB962C8B-B14F-4D97-AF65-F5344CB8AC3E}">
        <p14:creationId xmlns:p14="http://schemas.microsoft.com/office/powerpoint/2010/main" val="33100874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err="1"/>
              <a:t>Hisense</a:t>
            </a:r>
            <a:r>
              <a:rPr lang="de-DE" sz="1200" dirty="0"/>
              <a:t> Smart Home</a:t>
            </a:r>
          </a:p>
        </p:txBody>
      </p:sp>
      <p:sp>
        <p:nvSpPr>
          <p:cNvPr id="4" name="Foliennummernplatzhalter 3"/>
          <p:cNvSpPr>
            <a:spLocks noGrp="1"/>
          </p:cNvSpPr>
          <p:nvPr>
            <p:ph type="sldNum" sz="quarter" idx="10"/>
          </p:nvPr>
        </p:nvSpPr>
        <p:spPr/>
        <p:txBody>
          <a:bodyPr/>
          <a:lstStyle/>
          <a:p>
            <a:fld id="{BC442B55-34B0-4D55-B90C-3D1BE8E051D2}" type="slidenum">
              <a:rPr lang="de-DE" smtClean="0"/>
              <a:t>55</a:t>
            </a:fld>
            <a:endParaRPr lang="de-DE"/>
          </a:p>
        </p:txBody>
      </p:sp>
    </p:spTree>
    <p:extLst>
      <p:ext uri="{BB962C8B-B14F-4D97-AF65-F5344CB8AC3E}">
        <p14:creationId xmlns:p14="http://schemas.microsoft.com/office/powerpoint/2010/main" val="25902267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Baby mit Videokamera und Mikrofon beobachten – greift schon tief in Privatsphäre ein, daher Sicherheit vor Hackern wichtig</a:t>
            </a:r>
          </a:p>
        </p:txBody>
      </p:sp>
      <p:sp>
        <p:nvSpPr>
          <p:cNvPr id="4" name="Foliennummernplatzhalter 3"/>
          <p:cNvSpPr>
            <a:spLocks noGrp="1"/>
          </p:cNvSpPr>
          <p:nvPr>
            <p:ph type="sldNum" sz="quarter" idx="10"/>
          </p:nvPr>
        </p:nvSpPr>
        <p:spPr/>
        <p:txBody>
          <a:bodyPr/>
          <a:lstStyle/>
          <a:p>
            <a:fld id="{BC442B55-34B0-4D55-B90C-3D1BE8E051D2}" type="slidenum">
              <a:rPr lang="de-DE" smtClean="0"/>
              <a:t>56</a:t>
            </a:fld>
            <a:endParaRPr lang="de-DE"/>
          </a:p>
        </p:txBody>
      </p:sp>
    </p:spTree>
    <p:extLst>
      <p:ext uri="{BB962C8B-B14F-4D97-AF65-F5344CB8AC3E}">
        <p14:creationId xmlns:p14="http://schemas.microsoft.com/office/powerpoint/2010/main" val="3704078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LGs </a:t>
            </a:r>
            <a:r>
              <a:rPr lang="de-DE" sz="1200" dirty="0" err="1"/>
              <a:t>IoT</a:t>
            </a:r>
            <a:r>
              <a:rPr lang="de-DE" sz="1200" dirty="0"/>
              <a:t>-Angebot: Kleiderschrank mit Trocknungsprogramm und Kühlschrank, der Rezepte vorschlägt und eine Android-ähnliche UI hat</a:t>
            </a:r>
          </a:p>
        </p:txBody>
      </p:sp>
      <p:sp>
        <p:nvSpPr>
          <p:cNvPr id="4" name="Foliennummernplatzhalter 3"/>
          <p:cNvSpPr>
            <a:spLocks noGrp="1"/>
          </p:cNvSpPr>
          <p:nvPr>
            <p:ph type="sldNum" sz="quarter" idx="10"/>
          </p:nvPr>
        </p:nvSpPr>
        <p:spPr/>
        <p:txBody>
          <a:bodyPr/>
          <a:lstStyle/>
          <a:p>
            <a:fld id="{BC442B55-34B0-4D55-B90C-3D1BE8E051D2}" type="slidenum">
              <a:rPr lang="de-DE" smtClean="0"/>
              <a:t>57</a:t>
            </a:fld>
            <a:endParaRPr lang="de-DE"/>
          </a:p>
        </p:txBody>
      </p:sp>
    </p:spTree>
    <p:extLst>
      <p:ext uri="{BB962C8B-B14F-4D97-AF65-F5344CB8AC3E}">
        <p14:creationId xmlns:p14="http://schemas.microsoft.com/office/powerpoint/2010/main" val="1894005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Luftreiniger, mit dem man sich über WLAN verbinden kann, um ihn zu steuern</a:t>
            </a:r>
          </a:p>
        </p:txBody>
      </p:sp>
      <p:sp>
        <p:nvSpPr>
          <p:cNvPr id="4" name="Foliennummernplatzhalter 3"/>
          <p:cNvSpPr>
            <a:spLocks noGrp="1"/>
          </p:cNvSpPr>
          <p:nvPr>
            <p:ph type="sldNum" sz="quarter" idx="10"/>
          </p:nvPr>
        </p:nvSpPr>
        <p:spPr/>
        <p:txBody>
          <a:bodyPr/>
          <a:lstStyle/>
          <a:p>
            <a:fld id="{BC442B55-34B0-4D55-B90C-3D1BE8E051D2}" type="slidenum">
              <a:rPr lang="de-DE" smtClean="0"/>
              <a:t>58</a:t>
            </a:fld>
            <a:endParaRPr lang="de-DE"/>
          </a:p>
        </p:txBody>
      </p:sp>
    </p:spTree>
    <p:extLst>
      <p:ext uri="{BB962C8B-B14F-4D97-AF65-F5344CB8AC3E}">
        <p14:creationId xmlns:p14="http://schemas.microsoft.com/office/powerpoint/2010/main" val="10869612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Steckdosen und LED-Lampen, die mit dem Handy über das Internet gesteuert werden per App auf dem Smartphone</a:t>
            </a:r>
          </a:p>
        </p:txBody>
      </p:sp>
      <p:sp>
        <p:nvSpPr>
          <p:cNvPr id="4" name="Foliennummernplatzhalter 3"/>
          <p:cNvSpPr>
            <a:spLocks noGrp="1"/>
          </p:cNvSpPr>
          <p:nvPr>
            <p:ph type="sldNum" sz="quarter" idx="10"/>
          </p:nvPr>
        </p:nvSpPr>
        <p:spPr/>
        <p:txBody>
          <a:bodyPr/>
          <a:lstStyle/>
          <a:p>
            <a:fld id="{BC442B55-34B0-4D55-B90C-3D1BE8E051D2}" type="slidenum">
              <a:rPr lang="de-DE" smtClean="0"/>
              <a:t>59</a:t>
            </a:fld>
            <a:endParaRPr lang="de-DE"/>
          </a:p>
        </p:txBody>
      </p:sp>
    </p:spTree>
    <p:extLst>
      <p:ext uri="{BB962C8B-B14F-4D97-AF65-F5344CB8AC3E}">
        <p14:creationId xmlns:p14="http://schemas.microsoft.com/office/powerpoint/2010/main" val="1674010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Federal Trade Commission kam zu diesem Schluss – mit so vielen Daten ist viel möglich</a:t>
            </a:r>
          </a:p>
        </p:txBody>
      </p:sp>
      <p:sp>
        <p:nvSpPr>
          <p:cNvPr id="4" name="Foliennummernplatzhalter 3"/>
          <p:cNvSpPr>
            <a:spLocks noGrp="1"/>
          </p:cNvSpPr>
          <p:nvPr>
            <p:ph type="sldNum" sz="quarter" idx="10"/>
          </p:nvPr>
        </p:nvSpPr>
        <p:spPr/>
        <p:txBody>
          <a:bodyPr/>
          <a:lstStyle/>
          <a:p>
            <a:fld id="{BC442B55-34B0-4D55-B90C-3D1BE8E051D2}" type="slidenum">
              <a:rPr lang="de-DE" smtClean="0"/>
              <a:t>6</a:t>
            </a:fld>
            <a:endParaRPr lang="de-DE"/>
          </a:p>
        </p:txBody>
      </p:sp>
    </p:spTree>
    <p:extLst>
      <p:ext uri="{BB962C8B-B14F-4D97-AF65-F5344CB8AC3E}">
        <p14:creationId xmlns:p14="http://schemas.microsoft.com/office/powerpoint/2010/main" val="39073567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Roboter / Ministaubsauger, navigiert auf Basis der ihm bekannten Raumstruktur seinen Weg durch die Wohnung, weicht Hindernissen aus</a:t>
            </a:r>
          </a:p>
          <a:p>
            <a:r>
              <a:rPr lang="de-DE" sz="1200" dirty="0"/>
              <a:t>Kurze Frage nach Verschlüsselung und wie mit Sicherheit umgegangen wird – die deutliche Mehrheit der Hersteller von Smart Gadgets (geschätzt 80%) hat nur HTTP in den Geräten selbst eingebaut (z.B. die LED-Lampe von vorhin), da HTTPS zu komplex sei – dieser Hersteller sagt </a:t>
            </a:r>
            <a:r>
              <a:rPr lang="de-DE" sz="1200"/>
              <a:t>etwas anderes</a:t>
            </a:r>
            <a:endParaRPr lang="de-DE" sz="1200" dirty="0"/>
          </a:p>
        </p:txBody>
      </p:sp>
      <p:sp>
        <p:nvSpPr>
          <p:cNvPr id="4" name="Foliennummernplatzhalter 3"/>
          <p:cNvSpPr>
            <a:spLocks noGrp="1"/>
          </p:cNvSpPr>
          <p:nvPr>
            <p:ph type="sldNum" sz="quarter" idx="10"/>
          </p:nvPr>
        </p:nvSpPr>
        <p:spPr/>
        <p:txBody>
          <a:bodyPr/>
          <a:lstStyle/>
          <a:p>
            <a:fld id="{BC442B55-34B0-4D55-B90C-3D1BE8E051D2}" type="slidenum">
              <a:rPr lang="de-DE" smtClean="0"/>
              <a:t>60</a:t>
            </a:fld>
            <a:endParaRPr lang="de-DE"/>
          </a:p>
        </p:txBody>
      </p:sp>
    </p:spTree>
    <p:extLst>
      <p:ext uri="{BB962C8B-B14F-4D97-AF65-F5344CB8AC3E}">
        <p14:creationId xmlns:p14="http://schemas.microsoft.com/office/powerpoint/2010/main" val="371325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Relevanz der Daten für interessierte Parteien kann echte Auswirkungen auf das reale Leben haben</a:t>
            </a:r>
          </a:p>
        </p:txBody>
      </p:sp>
      <p:sp>
        <p:nvSpPr>
          <p:cNvPr id="4" name="Foliennummernplatzhalter 3"/>
          <p:cNvSpPr>
            <a:spLocks noGrp="1"/>
          </p:cNvSpPr>
          <p:nvPr>
            <p:ph type="sldNum" sz="quarter" idx="10"/>
          </p:nvPr>
        </p:nvSpPr>
        <p:spPr/>
        <p:txBody>
          <a:bodyPr/>
          <a:lstStyle/>
          <a:p>
            <a:fld id="{BC442B55-34B0-4D55-B90C-3D1BE8E051D2}" type="slidenum">
              <a:rPr lang="de-DE" smtClean="0"/>
              <a:t>7</a:t>
            </a:fld>
            <a:endParaRPr lang="de-DE"/>
          </a:p>
        </p:txBody>
      </p:sp>
    </p:spTree>
    <p:extLst>
      <p:ext uri="{BB962C8B-B14F-4D97-AF65-F5344CB8AC3E}">
        <p14:creationId xmlns:p14="http://schemas.microsoft.com/office/powerpoint/2010/main" val="1387422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Menüpunkt „Collection </a:t>
            </a:r>
            <a:r>
              <a:rPr lang="de-DE" sz="1200" dirty="0" err="1"/>
              <a:t>of</a:t>
            </a:r>
            <a:r>
              <a:rPr lang="de-DE" sz="1200" dirty="0"/>
              <a:t> </a:t>
            </a:r>
            <a:r>
              <a:rPr lang="de-DE" sz="1200" dirty="0" err="1"/>
              <a:t>watching</a:t>
            </a:r>
            <a:r>
              <a:rPr lang="de-DE" sz="1200" dirty="0"/>
              <a:t> </a:t>
            </a:r>
            <a:r>
              <a:rPr lang="de-DE" sz="1200" dirty="0" err="1"/>
              <a:t>info</a:t>
            </a:r>
            <a:r>
              <a:rPr lang="de-DE" sz="1200" dirty="0"/>
              <a:t>“ hat keinen Einfluss darauf, ob die Daten über die geschauten Sender gesendet werden</a:t>
            </a:r>
          </a:p>
        </p:txBody>
      </p:sp>
      <p:sp>
        <p:nvSpPr>
          <p:cNvPr id="4" name="Foliennummernplatzhalter 3"/>
          <p:cNvSpPr>
            <a:spLocks noGrp="1"/>
          </p:cNvSpPr>
          <p:nvPr>
            <p:ph type="sldNum" sz="quarter" idx="10"/>
          </p:nvPr>
        </p:nvSpPr>
        <p:spPr/>
        <p:txBody>
          <a:bodyPr/>
          <a:lstStyle/>
          <a:p>
            <a:fld id="{BC442B55-34B0-4D55-B90C-3D1BE8E051D2}" type="slidenum">
              <a:rPr lang="de-DE" smtClean="0"/>
              <a:t>8</a:t>
            </a:fld>
            <a:endParaRPr lang="de-DE"/>
          </a:p>
        </p:txBody>
      </p:sp>
    </p:spTree>
    <p:extLst>
      <p:ext uri="{BB962C8B-B14F-4D97-AF65-F5344CB8AC3E}">
        <p14:creationId xmlns:p14="http://schemas.microsoft.com/office/powerpoint/2010/main" val="309198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Übertragene Headerdaten haben sich bis heute von der Struktur her nicht verändert</a:t>
            </a:r>
          </a:p>
        </p:txBody>
      </p:sp>
      <p:sp>
        <p:nvSpPr>
          <p:cNvPr id="4" name="Foliennummernplatzhalter 3"/>
          <p:cNvSpPr>
            <a:spLocks noGrp="1"/>
          </p:cNvSpPr>
          <p:nvPr>
            <p:ph type="sldNum" sz="quarter" idx="10"/>
          </p:nvPr>
        </p:nvSpPr>
        <p:spPr/>
        <p:txBody>
          <a:bodyPr/>
          <a:lstStyle/>
          <a:p>
            <a:fld id="{BC442B55-34B0-4D55-B90C-3D1BE8E051D2}" type="slidenum">
              <a:rPr lang="de-DE" smtClean="0"/>
              <a:t>9</a:t>
            </a:fld>
            <a:endParaRPr lang="de-DE"/>
          </a:p>
        </p:txBody>
      </p:sp>
    </p:spTree>
    <p:extLst>
      <p:ext uri="{BB962C8B-B14F-4D97-AF65-F5344CB8AC3E}">
        <p14:creationId xmlns:p14="http://schemas.microsoft.com/office/powerpoint/2010/main" val="239111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r>
              <a:rPr lang="de-DE"/>
              <a:t>Your topic</a:t>
            </a:r>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9A393ADE-4BD1-486C-8078-85779840C2F8}" type="slidenum">
              <a:rPr lang="de-DE" smtClean="0"/>
              <a:t>‹Nr.›</a:t>
            </a:fld>
            <a:endParaRPr lang="de-DE"/>
          </a:p>
        </p:txBody>
      </p:sp>
    </p:spTree>
    <p:extLst>
      <p:ext uri="{BB962C8B-B14F-4D97-AF65-F5344CB8AC3E}">
        <p14:creationId xmlns:p14="http://schemas.microsoft.com/office/powerpoint/2010/main" val="1346075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r>
              <a:rPr lang="de-DE"/>
              <a:t>Your topic</a:t>
            </a:r>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9A393ADE-4BD1-486C-8078-85779840C2F8}" type="slidenum">
              <a:rPr lang="de-DE" smtClean="0"/>
              <a:t>‹Nr.›</a:t>
            </a:fld>
            <a:endParaRPr lang="de-DE"/>
          </a:p>
        </p:txBody>
      </p:sp>
    </p:spTree>
    <p:extLst>
      <p:ext uri="{BB962C8B-B14F-4D97-AF65-F5344CB8AC3E}">
        <p14:creationId xmlns:p14="http://schemas.microsoft.com/office/powerpoint/2010/main" val="1588673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r>
              <a:rPr lang="de-DE"/>
              <a:t>Your topic</a:t>
            </a:r>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9A393ADE-4BD1-486C-8078-85779840C2F8}" type="slidenum">
              <a:rPr lang="de-DE" smtClean="0"/>
              <a:t>‹Nr.›</a:t>
            </a:fld>
            <a:endParaRPr lang="de-DE"/>
          </a:p>
        </p:txBody>
      </p:sp>
    </p:spTree>
    <p:extLst>
      <p:ext uri="{BB962C8B-B14F-4D97-AF65-F5344CB8AC3E}">
        <p14:creationId xmlns:p14="http://schemas.microsoft.com/office/powerpoint/2010/main" val="92652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solidFill>
                  <a:schemeClr val="bg1"/>
                </a:solidFill>
              </a:defRPr>
            </a:lvl1pPr>
          </a:lstStyle>
          <a:p>
            <a:r>
              <a:rPr lang="de-DE"/>
              <a:t>Your topic</a:t>
            </a:r>
            <a:endParaRPr lang="de-DE" dirty="0"/>
          </a:p>
        </p:txBody>
      </p:sp>
      <p:sp>
        <p:nvSpPr>
          <p:cNvPr id="5" name="Fußzeilenplatzhalter 4"/>
          <p:cNvSpPr>
            <a:spLocks noGrp="1"/>
          </p:cNvSpPr>
          <p:nvPr>
            <p:ph type="ftr" sz="quarter" idx="11"/>
          </p:nvPr>
        </p:nvSpPr>
        <p:spPr/>
        <p:txBody>
          <a:bodyPr/>
          <a:lstStyle>
            <a:lvl1pPr>
              <a:defRPr>
                <a:solidFill>
                  <a:schemeClr val="bg1"/>
                </a:solidFill>
              </a:defRPr>
            </a:lvl1pPr>
          </a:lstStyle>
          <a:p>
            <a:r>
              <a:rPr lang="de-DE"/>
              <a:t>Vorname Nachname</a:t>
            </a:r>
            <a:endParaRPr lang="de-DE" dirty="0"/>
          </a:p>
        </p:txBody>
      </p:sp>
      <p:sp>
        <p:nvSpPr>
          <p:cNvPr id="6" name="Foliennummernplatzhalter 5"/>
          <p:cNvSpPr>
            <a:spLocks noGrp="1"/>
          </p:cNvSpPr>
          <p:nvPr>
            <p:ph type="sldNum" sz="quarter" idx="12"/>
          </p:nvPr>
        </p:nvSpPr>
        <p:spPr/>
        <p:txBody>
          <a:bodyPr/>
          <a:lstStyle>
            <a:lvl1pPr>
              <a:defRPr>
                <a:solidFill>
                  <a:schemeClr val="bg1"/>
                </a:solidFill>
              </a:defRPr>
            </a:lvl1pPr>
          </a:lstStyle>
          <a:p>
            <a:fld id="{9A393ADE-4BD1-486C-8078-85779840C2F8}" type="slidenum">
              <a:rPr lang="de-DE" smtClean="0"/>
              <a:pPr/>
              <a:t>‹Nr.›</a:t>
            </a:fld>
            <a:endParaRPr lang="de-DE" dirty="0"/>
          </a:p>
        </p:txBody>
      </p:sp>
    </p:spTree>
    <p:extLst>
      <p:ext uri="{BB962C8B-B14F-4D97-AF65-F5344CB8AC3E}">
        <p14:creationId xmlns:p14="http://schemas.microsoft.com/office/powerpoint/2010/main" val="1674666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r>
              <a:rPr lang="de-DE"/>
              <a:t>Your topic</a:t>
            </a:r>
          </a:p>
        </p:txBody>
      </p:sp>
      <p:sp>
        <p:nvSpPr>
          <p:cNvPr id="5" name="Fußzeilenplatzhalter 4"/>
          <p:cNvSpPr>
            <a:spLocks noGrp="1"/>
          </p:cNvSpPr>
          <p:nvPr>
            <p:ph type="ftr" sz="quarter" idx="11"/>
          </p:nvPr>
        </p:nvSpPr>
        <p:spPr/>
        <p:txBody>
          <a:bodyPr/>
          <a:lstStyle/>
          <a:p>
            <a:r>
              <a:rPr lang="de-DE"/>
              <a:t>Vorname Nachname</a:t>
            </a:r>
          </a:p>
        </p:txBody>
      </p:sp>
      <p:sp>
        <p:nvSpPr>
          <p:cNvPr id="6" name="Foliennummernplatzhalter 5"/>
          <p:cNvSpPr>
            <a:spLocks noGrp="1"/>
          </p:cNvSpPr>
          <p:nvPr>
            <p:ph type="sldNum" sz="quarter" idx="12"/>
          </p:nvPr>
        </p:nvSpPr>
        <p:spPr/>
        <p:txBody>
          <a:bodyPr/>
          <a:lstStyle/>
          <a:p>
            <a:fld id="{9A393ADE-4BD1-486C-8078-85779840C2F8}" type="slidenum">
              <a:rPr lang="de-DE" smtClean="0"/>
              <a:t>‹Nr.›</a:t>
            </a:fld>
            <a:endParaRPr lang="de-DE"/>
          </a:p>
        </p:txBody>
      </p:sp>
    </p:spTree>
    <p:extLst>
      <p:ext uri="{BB962C8B-B14F-4D97-AF65-F5344CB8AC3E}">
        <p14:creationId xmlns:p14="http://schemas.microsoft.com/office/powerpoint/2010/main" val="2434872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r>
              <a:rPr lang="de-DE"/>
              <a:t>Your topic</a:t>
            </a:r>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9A393ADE-4BD1-486C-8078-85779840C2F8}" type="slidenum">
              <a:rPr lang="de-DE" smtClean="0"/>
              <a:t>‹Nr.›</a:t>
            </a:fld>
            <a:endParaRPr lang="de-DE"/>
          </a:p>
        </p:txBody>
      </p:sp>
    </p:spTree>
    <p:extLst>
      <p:ext uri="{BB962C8B-B14F-4D97-AF65-F5344CB8AC3E}">
        <p14:creationId xmlns:p14="http://schemas.microsoft.com/office/powerpoint/2010/main" val="1934380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r>
              <a:rPr lang="de-DE"/>
              <a:t>Your topic</a:t>
            </a:r>
          </a:p>
        </p:txBody>
      </p:sp>
      <p:sp>
        <p:nvSpPr>
          <p:cNvPr id="8" name="Fußzeilenplatzhalter 7"/>
          <p:cNvSpPr>
            <a:spLocks noGrp="1"/>
          </p:cNvSpPr>
          <p:nvPr>
            <p:ph type="ftr" sz="quarter" idx="11"/>
          </p:nvPr>
        </p:nvSpPr>
        <p:spPr/>
        <p:txBody>
          <a:bodyPr/>
          <a:lstStyle/>
          <a:p>
            <a:r>
              <a:rPr lang="de-DE"/>
              <a:t>Vorname Nachname</a:t>
            </a:r>
          </a:p>
        </p:txBody>
      </p:sp>
      <p:sp>
        <p:nvSpPr>
          <p:cNvPr id="9" name="Foliennummernplatzhalter 8"/>
          <p:cNvSpPr>
            <a:spLocks noGrp="1"/>
          </p:cNvSpPr>
          <p:nvPr>
            <p:ph type="sldNum" sz="quarter" idx="12"/>
          </p:nvPr>
        </p:nvSpPr>
        <p:spPr/>
        <p:txBody>
          <a:bodyPr/>
          <a:lstStyle/>
          <a:p>
            <a:fld id="{9A393ADE-4BD1-486C-8078-85779840C2F8}" type="slidenum">
              <a:rPr lang="de-DE" smtClean="0"/>
              <a:t>‹Nr.›</a:t>
            </a:fld>
            <a:endParaRPr lang="de-DE"/>
          </a:p>
        </p:txBody>
      </p:sp>
    </p:spTree>
    <p:extLst>
      <p:ext uri="{BB962C8B-B14F-4D97-AF65-F5344CB8AC3E}">
        <p14:creationId xmlns:p14="http://schemas.microsoft.com/office/powerpoint/2010/main" val="3594226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r>
              <a:rPr lang="de-DE"/>
              <a:t>Your topic</a:t>
            </a:r>
          </a:p>
        </p:txBody>
      </p:sp>
      <p:sp>
        <p:nvSpPr>
          <p:cNvPr id="4" name="Fußzeilenplatzhalter 3"/>
          <p:cNvSpPr>
            <a:spLocks noGrp="1"/>
          </p:cNvSpPr>
          <p:nvPr>
            <p:ph type="ftr" sz="quarter" idx="11"/>
          </p:nvPr>
        </p:nvSpPr>
        <p:spPr/>
        <p:txBody>
          <a:bodyPr/>
          <a:lstStyle/>
          <a:p>
            <a:r>
              <a:rPr lang="de-DE"/>
              <a:t>Vorname Nachname</a:t>
            </a:r>
          </a:p>
        </p:txBody>
      </p:sp>
      <p:sp>
        <p:nvSpPr>
          <p:cNvPr id="5" name="Foliennummernplatzhalter 4"/>
          <p:cNvSpPr>
            <a:spLocks noGrp="1"/>
          </p:cNvSpPr>
          <p:nvPr>
            <p:ph type="sldNum" sz="quarter" idx="12"/>
          </p:nvPr>
        </p:nvSpPr>
        <p:spPr/>
        <p:txBody>
          <a:bodyPr/>
          <a:lstStyle/>
          <a:p>
            <a:fld id="{9A393ADE-4BD1-486C-8078-85779840C2F8}" type="slidenum">
              <a:rPr lang="de-DE" smtClean="0"/>
              <a:t>‹Nr.›</a:t>
            </a:fld>
            <a:endParaRPr lang="de-DE"/>
          </a:p>
        </p:txBody>
      </p:sp>
    </p:spTree>
    <p:extLst>
      <p:ext uri="{BB962C8B-B14F-4D97-AF65-F5344CB8AC3E}">
        <p14:creationId xmlns:p14="http://schemas.microsoft.com/office/powerpoint/2010/main" val="735865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a:t>Your topic</a:t>
            </a:r>
          </a:p>
        </p:txBody>
      </p:sp>
      <p:sp>
        <p:nvSpPr>
          <p:cNvPr id="3" name="Fußzeilenplatzhalter 2"/>
          <p:cNvSpPr>
            <a:spLocks noGrp="1"/>
          </p:cNvSpPr>
          <p:nvPr>
            <p:ph type="ftr" sz="quarter" idx="11"/>
          </p:nvPr>
        </p:nvSpPr>
        <p:spPr/>
        <p:txBody>
          <a:bodyPr/>
          <a:lstStyle/>
          <a:p>
            <a:r>
              <a:rPr lang="de-DE"/>
              <a:t>Vorname Nachname</a:t>
            </a:r>
          </a:p>
        </p:txBody>
      </p:sp>
      <p:sp>
        <p:nvSpPr>
          <p:cNvPr id="4" name="Foliennummernplatzhalter 3"/>
          <p:cNvSpPr>
            <a:spLocks noGrp="1"/>
          </p:cNvSpPr>
          <p:nvPr>
            <p:ph type="sldNum" sz="quarter" idx="12"/>
          </p:nvPr>
        </p:nvSpPr>
        <p:spPr/>
        <p:txBody>
          <a:bodyPr/>
          <a:lstStyle/>
          <a:p>
            <a:fld id="{9A393ADE-4BD1-486C-8078-85779840C2F8}" type="slidenum">
              <a:rPr lang="de-DE" smtClean="0"/>
              <a:t>‹Nr.›</a:t>
            </a:fld>
            <a:endParaRPr lang="de-DE"/>
          </a:p>
        </p:txBody>
      </p:sp>
    </p:spTree>
    <p:extLst>
      <p:ext uri="{BB962C8B-B14F-4D97-AF65-F5344CB8AC3E}">
        <p14:creationId xmlns:p14="http://schemas.microsoft.com/office/powerpoint/2010/main" val="230906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r>
              <a:rPr lang="de-DE"/>
              <a:t>Your topic</a:t>
            </a:r>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9A393ADE-4BD1-486C-8078-85779840C2F8}" type="slidenum">
              <a:rPr lang="de-DE" smtClean="0"/>
              <a:t>‹Nr.›</a:t>
            </a:fld>
            <a:endParaRPr lang="de-DE"/>
          </a:p>
        </p:txBody>
      </p:sp>
    </p:spTree>
    <p:extLst>
      <p:ext uri="{BB962C8B-B14F-4D97-AF65-F5344CB8AC3E}">
        <p14:creationId xmlns:p14="http://schemas.microsoft.com/office/powerpoint/2010/main" val="220015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r>
              <a:rPr lang="de-DE"/>
              <a:t>Your topic</a:t>
            </a:r>
          </a:p>
        </p:txBody>
      </p:sp>
      <p:sp>
        <p:nvSpPr>
          <p:cNvPr id="6" name="Fußzeilenplatzhalter 5"/>
          <p:cNvSpPr>
            <a:spLocks noGrp="1"/>
          </p:cNvSpPr>
          <p:nvPr>
            <p:ph type="ftr" sz="quarter" idx="11"/>
          </p:nvPr>
        </p:nvSpPr>
        <p:spPr/>
        <p:txBody>
          <a:bodyPr/>
          <a:lstStyle/>
          <a:p>
            <a:r>
              <a:rPr lang="de-DE"/>
              <a:t>Vorname Nachname</a:t>
            </a:r>
          </a:p>
        </p:txBody>
      </p:sp>
      <p:sp>
        <p:nvSpPr>
          <p:cNvPr id="7" name="Foliennummernplatzhalter 6"/>
          <p:cNvSpPr>
            <a:spLocks noGrp="1"/>
          </p:cNvSpPr>
          <p:nvPr>
            <p:ph type="sldNum" sz="quarter" idx="12"/>
          </p:nvPr>
        </p:nvSpPr>
        <p:spPr/>
        <p:txBody>
          <a:bodyPr/>
          <a:lstStyle/>
          <a:p>
            <a:fld id="{9A393ADE-4BD1-486C-8078-85779840C2F8}" type="slidenum">
              <a:rPr lang="de-DE" smtClean="0"/>
              <a:t>‹Nr.›</a:t>
            </a:fld>
            <a:endParaRPr lang="de-DE"/>
          </a:p>
        </p:txBody>
      </p:sp>
    </p:spTree>
    <p:extLst>
      <p:ext uri="{BB962C8B-B14F-4D97-AF65-F5344CB8AC3E}">
        <p14:creationId xmlns:p14="http://schemas.microsoft.com/office/powerpoint/2010/main" val="2674661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1000">
              <a:schemeClr val="bg1"/>
            </a:gs>
            <a:gs pos="91000">
              <a:schemeClr val="accent1">
                <a:lumMod val="70000"/>
              </a:schemeClr>
            </a:gs>
          </a:gsLst>
          <a:lin ang="5400000" scaled="0"/>
          <a:tileRect/>
        </a:gra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de-DE"/>
              <a:t>Your topic</a:t>
            </a:r>
            <a:endParaRPr lang="de-DE" dirty="0"/>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de-DE"/>
              <a:t>Vorname Nachname</a:t>
            </a:r>
            <a:endParaRPr lang="de-DE" dirty="0"/>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9A393ADE-4BD1-486C-8078-85779840C2F8}" type="slidenum">
              <a:rPr lang="de-DE" smtClean="0"/>
              <a:pPr/>
              <a:t>‹Nr.›</a:t>
            </a:fld>
            <a:endParaRPr lang="de-DE" dirty="0"/>
          </a:p>
        </p:txBody>
      </p:sp>
    </p:spTree>
    <p:extLst>
      <p:ext uri="{BB962C8B-B14F-4D97-AF65-F5344CB8AC3E}">
        <p14:creationId xmlns:p14="http://schemas.microsoft.com/office/powerpoint/2010/main" val="907359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5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2.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29.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5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5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129295" y="1449385"/>
            <a:ext cx="7816997" cy="1888006"/>
          </a:xfrm>
        </p:spPr>
        <p:txBody>
          <a:bodyPr>
            <a:normAutofit/>
          </a:bodyPr>
          <a:lstStyle/>
          <a:p>
            <a:pPr algn="l"/>
            <a:r>
              <a:rPr lang="de-DE" sz="4800" dirty="0">
                <a:solidFill>
                  <a:schemeClr val="bg1"/>
                </a:solidFill>
                <a:latin typeface="+mn-lt"/>
              </a:rPr>
              <a:t>Informationsfluss eines Smart-TVs aus dem Heimnetzwerk</a:t>
            </a:r>
          </a:p>
        </p:txBody>
      </p:sp>
      <p:sp>
        <p:nvSpPr>
          <p:cNvPr id="3" name="Untertitel 2"/>
          <p:cNvSpPr>
            <a:spLocks noGrp="1"/>
          </p:cNvSpPr>
          <p:nvPr>
            <p:ph type="subTitle" idx="1"/>
          </p:nvPr>
        </p:nvSpPr>
        <p:spPr>
          <a:xfrm>
            <a:off x="1129296" y="4526604"/>
            <a:ext cx="9538703" cy="1158793"/>
          </a:xfrm>
        </p:spPr>
        <p:txBody>
          <a:bodyPr>
            <a:normAutofit/>
          </a:bodyPr>
          <a:lstStyle/>
          <a:p>
            <a:pPr algn="l"/>
            <a:r>
              <a:rPr lang="de-DE" sz="3200" dirty="0">
                <a:solidFill>
                  <a:schemeClr val="bg1"/>
                </a:solidFill>
              </a:rPr>
              <a:t>Vortrag zur Bachelorarbeit</a:t>
            </a: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8624" y="448518"/>
            <a:ext cx="2193498" cy="2196628"/>
          </a:xfrm>
          <a:prstGeom prst="rect">
            <a:avLst/>
          </a:prstGeom>
        </p:spPr>
      </p:pic>
      <p:cxnSp>
        <p:nvCxnSpPr>
          <p:cNvPr id="9" name="Gerader Verbinder 8"/>
          <p:cNvCxnSpPr>
            <a:cxnSpLocks/>
          </p:cNvCxnSpPr>
          <p:nvPr/>
        </p:nvCxnSpPr>
        <p:spPr>
          <a:xfrm>
            <a:off x="1193260" y="3949431"/>
            <a:ext cx="9286672"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Datumsplatzhalter 3"/>
          <p:cNvSpPr>
            <a:spLocks noGrp="1"/>
          </p:cNvSpPr>
          <p:nvPr>
            <p:ph type="dt" sz="half" idx="10"/>
          </p:nvPr>
        </p:nvSpPr>
        <p:spPr>
          <a:xfrm>
            <a:off x="838200" y="6356350"/>
            <a:ext cx="2743200" cy="365125"/>
          </a:xfrm>
        </p:spPr>
        <p:txBody>
          <a:bodyPr/>
          <a:lstStyle/>
          <a:p>
            <a:fld id="{043FEDFF-6FE5-482D-9509-FB8769D4725D}" type="datetime1">
              <a:rPr lang="de-DE" smtClean="0">
                <a:solidFill>
                  <a:schemeClr val="bg1"/>
                </a:solidFill>
              </a:rPr>
              <a:t>07.03.2020</a:t>
            </a:fld>
            <a:endParaRPr lang="de-DE" dirty="0">
              <a:solidFill>
                <a:schemeClr val="bg1"/>
              </a:solidFill>
            </a:endParaRPr>
          </a:p>
        </p:txBody>
      </p:sp>
      <p:sp>
        <p:nvSpPr>
          <p:cNvPr id="15" name="Foliennummernplatzhalter 5"/>
          <p:cNvSpPr>
            <a:spLocks noGrp="1"/>
          </p:cNvSpPr>
          <p:nvPr>
            <p:ph type="sldNum" sz="quarter" idx="12"/>
          </p:nvPr>
        </p:nvSpPr>
        <p:spPr>
          <a:xfrm>
            <a:off x="8610600" y="6356350"/>
            <a:ext cx="2743200" cy="365125"/>
          </a:xfrm>
        </p:spPr>
        <p:txBody>
          <a:bodyPr/>
          <a:lstStyle/>
          <a:p>
            <a:r>
              <a:rPr lang="de-DE" dirty="0">
                <a:solidFill>
                  <a:schemeClr val="bg1"/>
                </a:solidFill>
              </a:rPr>
              <a:t>Wintersemester 2017/18</a:t>
            </a:r>
          </a:p>
        </p:txBody>
      </p:sp>
      <p:sp>
        <p:nvSpPr>
          <p:cNvPr id="16" name="Fußzeilenplatzhalter 6"/>
          <p:cNvSpPr>
            <a:spLocks noGrp="1"/>
          </p:cNvSpPr>
          <p:nvPr>
            <p:ph type="ftr" sz="quarter" idx="11"/>
          </p:nvPr>
        </p:nvSpPr>
        <p:spPr>
          <a:xfrm>
            <a:off x="4038600" y="6356350"/>
            <a:ext cx="4114800" cy="365125"/>
          </a:xfrm>
        </p:spPr>
        <p:txBody>
          <a:bodyPr/>
          <a:lstStyle/>
          <a:p>
            <a:r>
              <a:rPr lang="de-DE" dirty="0">
                <a:solidFill>
                  <a:schemeClr val="bg1"/>
                </a:solidFill>
              </a:rPr>
              <a:t>Daniel Rychlewski</a:t>
            </a:r>
          </a:p>
        </p:txBody>
      </p:sp>
    </p:spTree>
    <p:extLst>
      <p:ext uri="{BB962C8B-B14F-4D97-AF65-F5344CB8AC3E}">
        <p14:creationId xmlns:p14="http://schemas.microsoft.com/office/powerpoint/2010/main" val="2845256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fontScale="90000"/>
          </a:bodyPr>
          <a:lstStyle/>
          <a:p>
            <a:r>
              <a:rPr lang="de-DE" dirty="0">
                <a:latin typeface="+mn-lt"/>
              </a:rPr>
              <a:t>Bisherige Datenschutzbedenken am LG Smart-TV</a:t>
            </a:r>
            <a:endParaRPr lang="de-DE" sz="36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589421" cy="365125"/>
          </a:xfrm>
        </p:spPr>
        <p:txBody>
          <a:bodyPr/>
          <a:lstStyle/>
          <a:p>
            <a:r>
              <a:rPr lang="de-DE" dirty="0">
                <a:solidFill>
                  <a:schemeClr val="bg1"/>
                </a:solidFill>
              </a:rPr>
              <a:t>Datenschutzbedenken am Smart-TV – Dateiname</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10</a:t>
            </a:fld>
            <a:endParaRPr lang="de-DE" dirty="0">
              <a:solidFill>
                <a:schemeClr val="bg1"/>
              </a:solidFill>
            </a:endParaRPr>
          </a:p>
        </p:txBody>
      </p:sp>
      <p:pic>
        <p:nvPicPr>
          <p:cNvPr id="13" name="Grafik 12">
            <a:extLst>
              <a:ext uri="{FF2B5EF4-FFF2-40B4-BE49-F238E27FC236}">
                <a16:creationId xmlns:a16="http://schemas.microsoft.com/office/drawing/2014/main" id="{D485455C-C2A8-4A99-BD27-16A7A21E1C6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07086" y="1989798"/>
            <a:ext cx="5460204" cy="2994713"/>
          </a:xfrm>
          <a:prstGeom prst="rect">
            <a:avLst/>
          </a:prstGeom>
          <a:noFill/>
          <a:ln>
            <a:noFill/>
          </a:ln>
        </p:spPr>
      </p:pic>
      <p:pic>
        <p:nvPicPr>
          <p:cNvPr id="16" name="Grafik 15">
            <a:extLst>
              <a:ext uri="{FF2B5EF4-FFF2-40B4-BE49-F238E27FC236}">
                <a16:creationId xmlns:a16="http://schemas.microsoft.com/office/drawing/2014/main" id="{CC4AD958-0AD5-48F2-8599-801899AEAAFE}"/>
              </a:ext>
            </a:extLst>
          </p:cNvPr>
          <p:cNvPicPr>
            <a:picLocks noChangeAspect="1"/>
          </p:cNvPicPr>
          <p:nvPr/>
        </p:nvPicPr>
        <p:blipFill rotWithShape="1">
          <a:blip r:embed="rId4"/>
          <a:srcRect b="51763"/>
          <a:stretch/>
        </p:blipFill>
        <p:spPr>
          <a:xfrm>
            <a:off x="6722850" y="1746819"/>
            <a:ext cx="4988447" cy="1079115"/>
          </a:xfrm>
          <a:prstGeom prst="rect">
            <a:avLst/>
          </a:prstGeom>
        </p:spPr>
      </p:pic>
      <p:sp>
        <p:nvSpPr>
          <p:cNvPr id="17" name="Inhaltsplatzhalter 2">
            <a:extLst>
              <a:ext uri="{FF2B5EF4-FFF2-40B4-BE49-F238E27FC236}">
                <a16:creationId xmlns:a16="http://schemas.microsoft.com/office/drawing/2014/main" id="{DA4A0A54-A1B6-4385-BB2D-1489E7294127}"/>
              </a:ext>
            </a:extLst>
          </p:cNvPr>
          <p:cNvSpPr>
            <a:spLocks noGrp="1"/>
          </p:cNvSpPr>
          <p:nvPr>
            <p:ph idx="1"/>
          </p:nvPr>
        </p:nvSpPr>
        <p:spPr>
          <a:xfrm>
            <a:off x="739011" y="5227374"/>
            <a:ext cx="5796353" cy="443056"/>
          </a:xfrm>
        </p:spPr>
        <p:txBody>
          <a:bodyPr>
            <a:normAutofit/>
          </a:bodyPr>
          <a:lstStyle/>
          <a:p>
            <a:pPr marL="0" indent="0" algn="ctr">
              <a:lnSpc>
                <a:spcPct val="100000"/>
              </a:lnSpc>
              <a:spcAft>
                <a:spcPts val="1200"/>
              </a:spcAft>
              <a:buNone/>
            </a:pPr>
            <a:r>
              <a:rPr lang="de-DE" sz="2000" dirty="0"/>
              <a:t>Übertragene Header-Daten</a:t>
            </a:r>
          </a:p>
        </p:txBody>
      </p:sp>
    </p:spTree>
    <p:extLst>
      <p:ext uri="{BB962C8B-B14F-4D97-AF65-F5344CB8AC3E}">
        <p14:creationId xmlns:p14="http://schemas.microsoft.com/office/powerpoint/2010/main" val="2793575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fontScale="90000"/>
          </a:bodyPr>
          <a:lstStyle/>
          <a:p>
            <a:r>
              <a:rPr lang="de-DE" dirty="0">
                <a:latin typeface="+mn-lt"/>
              </a:rPr>
              <a:t>Bisherige Datenschutzbedenken am LG Smart-TV</a:t>
            </a:r>
            <a:endParaRPr lang="de-DE" sz="36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376290" cy="365125"/>
          </a:xfrm>
        </p:spPr>
        <p:txBody>
          <a:bodyPr/>
          <a:lstStyle/>
          <a:p>
            <a:r>
              <a:rPr lang="de-DE" dirty="0"/>
              <a:t>Datenschutzbedenken am Smart-TV – Dateiname</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11</a:t>
            </a:fld>
            <a:endParaRPr lang="de-DE" dirty="0">
              <a:solidFill>
                <a:schemeClr val="bg1"/>
              </a:solidFill>
            </a:endParaRPr>
          </a:p>
        </p:txBody>
      </p:sp>
      <p:pic>
        <p:nvPicPr>
          <p:cNvPr id="13" name="Grafik 12">
            <a:extLst>
              <a:ext uri="{FF2B5EF4-FFF2-40B4-BE49-F238E27FC236}">
                <a16:creationId xmlns:a16="http://schemas.microsoft.com/office/drawing/2014/main" id="{D485455C-C2A8-4A99-BD27-16A7A21E1C6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07086" y="1989798"/>
            <a:ext cx="5460204" cy="2994713"/>
          </a:xfrm>
          <a:prstGeom prst="rect">
            <a:avLst/>
          </a:prstGeom>
          <a:noFill/>
          <a:ln>
            <a:noFill/>
          </a:ln>
        </p:spPr>
      </p:pic>
      <p:pic>
        <p:nvPicPr>
          <p:cNvPr id="8" name="Grafik 7">
            <a:extLst>
              <a:ext uri="{FF2B5EF4-FFF2-40B4-BE49-F238E27FC236}">
                <a16:creationId xmlns:a16="http://schemas.microsoft.com/office/drawing/2014/main" id="{BD9693BC-FD0A-44FE-B606-7B5490B6BCC6}"/>
              </a:ext>
            </a:extLst>
          </p:cNvPr>
          <p:cNvPicPr>
            <a:picLocks noChangeAspect="1"/>
          </p:cNvPicPr>
          <p:nvPr/>
        </p:nvPicPr>
        <p:blipFill rotWithShape="1">
          <a:blip r:embed="rId4"/>
          <a:srcRect b="77023"/>
          <a:stretch/>
        </p:blipFill>
        <p:spPr>
          <a:xfrm>
            <a:off x="4719256" y="3094240"/>
            <a:ext cx="6992041" cy="959272"/>
          </a:xfrm>
          <a:prstGeom prst="rect">
            <a:avLst/>
          </a:prstGeom>
        </p:spPr>
      </p:pic>
      <p:pic>
        <p:nvPicPr>
          <p:cNvPr id="16" name="Grafik 15">
            <a:extLst>
              <a:ext uri="{FF2B5EF4-FFF2-40B4-BE49-F238E27FC236}">
                <a16:creationId xmlns:a16="http://schemas.microsoft.com/office/drawing/2014/main" id="{CC4AD958-0AD5-48F2-8599-801899AEAAFE}"/>
              </a:ext>
            </a:extLst>
          </p:cNvPr>
          <p:cNvPicPr>
            <a:picLocks noChangeAspect="1"/>
          </p:cNvPicPr>
          <p:nvPr/>
        </p:nvPicPr>
        <p:blipFill rotWithShape="1">
          <a:blip r:embed="rId5"/>
          <a:srcRect b="51763"/>
          <a:stretch/>
        </p:blipFill>
        <p:spPr>
          <a:xfrm>
            <a:off x="6722850" y="1746819"/>
            <a:ext cx="4988447" cy="1079115"/>
          </a:xfrm>
          <a:prstGeom prst="rect">
            <a:avLst/>
          </a:prstGeom>
        </p:spPr>
      </p:pic>
      <p:sp>
        <p:nvSpPr>
          <p:cNvPr id="17" name="Inhaltsplatzhalter 2">
            <a:extLst>
              <a:ext uri="{FF2B5EF4-FFF2-40B4-BE49-F238E27FC236}">
                <a16:creationId xmlns:a16="http://schemas.microsoft.com/office/drawing/2014/main" id="{DA4A0A54-A1B6-4385-BB2D-1489E7294127}"/>
              </a:ext>
            </a:extLst>
          </p:cNvPr>
          <p:cNvSpPr>
            <a:spLocks noGrp="1"/>
          </p:cNvSpPr>
          <p:nvPr>
            <p:ph idx="1"/>
          </p:nvPr>
        </p:nvSpPr>
        <p:spPr>
          <a:xfrm>
            <a:off x="739011" y="5227374"/>
            <a:ext cx="5796353" cy="443056"/>
          </a:xfrm>
        </p:spPr>
        <p:txBody>
          <a:bodyPr>
            <a:normAutofit/>
          </a:bodyPr>
          <a:lstStyle/>
          <a:p>
            <a:pPr marL="0" indent="0" algn="ctr">
              <a:lnSpc>
                <a:spcPct val="100000"/>
              </a:lnSpc>
              <a:spcAft>
                <a:spcPts val="1200"/>
              </a:spcAft>
              <a:buNone/>
            </a:pPr>
            <a:r>
              <a:rPr lang="de-DE" sz="2000" dirty="0"/>
              <a:t>Übertragene Header-Daten</a:t>
            </a:r>
          </a:p>
        </p:txBody>
      </p:sp>
    </p:spTree>
    <p:extLst>
      <p:ext uri="{BB962C8B-B14F-4D97-AF65-F5344CB8AC3E}">
        <p14:creationId xmlns:p14="http://schemas.microsoft.com/office/powerpoint/2010/main" val="1210798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fontScale="90000"/>
          </a:bodyPr>
          <a:lstStyle/>
          <a:p>
            <a:r>
              <a:rPr lang="de-DE" dirty="0">
                <a:latin typeface="+mn-lt"/>
              </a:rPr>
              <a:t>Bisherige Datenschutzbedenken am LG Smart-TV</a:t>
            </a:r>
            <a:endParaRPr lang="de-DE" sz="36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431292" cy="365125"/>
          </a:xfrm>
        </p:spPr>
        <p:txBody>
          <a:bodyPr/>
          <a:lstStyle/>
          <a:p>
            <a:r>
              <a:rPr lang="de-DE" dirty="0"/>
              <a:t>Datenschutzbedenken am Smart-TV – Dateiname</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12</a:t>
            </a:fld>
            <a:endParaRPr lang="de-DE" dirty="0">
              <a:solidFill>
                <a:schemeClr val="bg1"/>
              </a:solidFill>
            </a:endParaRPr>
          </a:p>
        </p:txBody>
      </p:sp>
      <p:pic>
        <p:nvPicPr>
          <p:cNvPr id="13" name="Grafik 12">
            <a:extLst>
              <a:ext uri="{FF2B5EF4-FFF2-40B4-BE49-F238E27FC236}">
                <a16:creationId xmlns:a16="http://schemas.microsoft.com/office/drawing/2014/main" id="{D485455C-C2A8-4A99-BD27-16A7A21E1C6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07086" y="1989798"/>
            <a:ext cx="5460204" cy="2994713"/>
          </a:xfrm>
          <a:prstGeom prst="rect">
            <a:avLst/>
          </a:prstGeom>
          <a:noFill/>
          <a:ln>
            <a:noFill/>
          </a:ln>
        </p:spPr>
      </p:pic>
      <p:pic>
        <p:nvPicPr>
          <p:cNvPr id="8" name="Grafik 7">
            <a:extLst>
              <a:ext uri="{FF2B5EF4-FFF2-40B4-BE49-F238E27FC236}">
                <a16:creationId xmlns:a16="http://schemas.microsoft.com/office/drawing/2014/main" id="{BD9693BC-FD0A-44FE-B606-7B5490B6BCC6}"/>
              </a:ext>
            </a:extLst>
          </p:cNvPr>
          <p:cNvPicPr>
            <a:picLocks noChangeAspect="1"/>
          </p:cNvPicPr>
          <p:nvPr/>
        </p:nvPicPr>
        <p:blipFill rotWithShape="1">
          <a:blip r:embed="rId4"/>
          <a:srcRect b="77023"/>
          <a:stretch/>
        </p:blipFill>
        <p:spPr>
          <a:xfrm>
            <a:off x="4719256" y="3094240"/>
            <a:ext cx="6992041" cy="959272"/>
          </a:xfrm>
          <a:prstGeom prst="rect">
            <a:avLst/>
          </a:prstGeom>
        </p:spPr>
      </p:pic>
      <p:pic>
        <p:nvPicPr>
          <p:cNvPr id="14" name="Grafik 13">
            <a:extLst>
              <a:ext uri="{FF2B5EF4-FFF2-40B4-BE49-F238E27FC236}">
                <a16:creationId xmlns:a16="http://schemas.microsoft.com/office/drawing/2014/main" id="{BF0D16F7-5E3A-4294-81AE-023826B3ECF5}"/>
              </a:ext>
            </a:extLst>
          </p:cNvPr>
          <p:cNvPicPr>
            <a:picLocks noChangeAspect="1"/>
          </p:cNvPicPr>
          <p:nvPr/>
        </p:nvPicPr>
        <p:blipFill rotWithShape="1">
          <a:blip r:embed="rId4"/>
          <a:srcRect t="79208" r="47539"/>
          <a:stretch/>
        </p:blipFill>
        <p:spPr>
          <a:xfrm>
            <a:off x="6722850" y="4321818"/>
            <a:ext cx="4053484" cy="959272"/>
          </a:xfrm>
          <a:prstGeom prst="rect">
            <a:avLst/>
          </a:prstGeom>
        </p:spPr>
      </p:pic>
      <p:pic>
        <p:nvPicPr>
          <p:cNvPr id="16" name="Grafik 15">
            <a:extLst>
              <a:ext uri="{FF2B5EF4-FFF2-40B4-BE49-F238E27FC236}">
                <a16:creationId xmlns:a16="http://schemas.microsoft.com/office/drawing/2014/main" id="{CC4AD958-0AD5-48F2-8599-801899AEAAFE}"/>
              </a:ext>
            </a:extLst>
          </p:cNvPr>
          <p:cNvPicPr>
            <a:picLocks noChangeAspect="1"/>
          </p:cNvPicPr>
          <p:nvPr/>
        </p:nvPicPr>
        <p:blipFill rotWithShape="1">
          <a:blip r:embed="rId5"/>
          <a:srcRect b="51763"/>
          <a:stretch/>
        </p:blipFill>
        <p:spPr>
          <a:xfrm>
            <a:off x="6722850" y="1746819"/>
            <a:ext cx="4988447" cy="1079115"/>
          </a:xfrm>
          <a:prstGeom prst="rect">
            <a:avLst/>
          </a:prstGeom>
        </p:spPr>
      </p:pic>
      <p:sp>
        <p:nvSpPr>
          <p:cNvPr id="17" name="Inhaltsplatzhalter 2">
            <a:extLst>
              <a:ext uri="{FF2B5EF4-FFF2-40B4-BE49-F238E27FC236}">
                <a16:creationId xmlns:a16="http://schemas.microsoft.com/office/drawing/2014/main" id="{DA4A0A54-A1B6-4385-BB2D-1489E7294127}"/>
              </a:ext>
            </a:extLst>
          </p:cNvPr>
          <p:cNvSpPr>
            <a:spLocks noGrp="1"/>
          </p:cNvSpPr>
          <p:nvPr>
            <p:ph idx="1"/>
          </p:nvPr>
        </p:nvSpPr>
        <p:spPr>
          <a:xfrm>
            <a:off x="739011" y="5227374"/>
            <a:ext cx="5796353" cy="443056"/>
          </a:xfrm>
        </p:spPr>
        <p:txBody>
          <a:bodyPr>
            <a:normAutofit/>
          </a:bodyPr>
          <a:lstStyle/>
          <a:p>
            <a:pPr marL="0" indent="0" algn="ctr">
              <a:lnSpc>
                <a:spcPct val="100000"/>
              </a:lnSpc>
              <a:spcAft>
                <a:spcPts val="1200"/>
              </a:spcAft>
              <a:buNone/>
            </a:pPr>
            <a:r>
              <a:rPr lang="de-DE" sz="2000" dirty="0"/>
              <a:t>Übertragene Header-Daten</a:t>
            </a:r>
          </a:p>
        </p:txBody>
      </p:sp>
      <p:sp>
        <p:nvSpPr>
          <p:cNvPr id="15" name="Inhaltsplatzhalter 2">
            <a:extLst>
              <a:ext uri="{FF2B5EF4-FFF2-40B4-BE49-F238E27FC236}">
                <a16:creationId xmlns:a16="http://schemas.microsoft.com/office/drawing/2014/main" id="{F596B9F5-F461-4E44-9DA8-0FDD88401375}"/>
              </a:ext>
            </a:extLst>
          </p:cNvPr>
          <p:cNvSpPr txBox="1">
            <a:spLocks/>
          </p:cNvSpPr>
          <p:nvPr/>
        </p:nvSpPr>
        <p:spPr>
          <a:xfrm>
            <a:off x="6744470" y="5549396"/>
            <a:ext cx="4010243" cy="443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1200"/>
              </a:spcAft>
              <a:buFont typeface="Arial" panose="020B0604020202020204" pitchFamily="34" charset="0"/>
              <a:buNone/>
            </a:pPr>
            <a:r>
              <a:rPr lang="de-DE" sz="2000" dirty="0"/>
              <a:t>Übertragener Dateiname</a:t>
            </a:r>
          </a:p>
        </p:txBody>
      </p:sp>
    </p:spTree>
    <p:extLst>
      <p:ext uri="{BB962C8B-B14F-4D97-AF65-F5344CB8AC3E}">
        <p14:creationId xmlns:p14="http://schemas.microsoft.com/office/powerpoint/2010/main" val="353622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2998155" cy="365125"/>
          </a:xfrm>
        </p:spPr>
        <p:txBody>
          <a:bodyPr/>
          <a:lstStyle/>
          <a:p>
            <a:r>
              <a:rPr lang="de-DE" dirty="0">
                <a:solidFill>
                  <a:schemeClr val="bg1"/>
                </a:solidFill>
              </a:rPr>
              <a:t>Datenschutzrichtlinie – Geräteinformationen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13</a:t>
            </a:fld>
            <a:endParaRPr lang="de-DE" dirty="0">
              <a:solidFill>
                <a:schemeClr val="bg1"/>
              </a:solidFill>
            </a:endParaRPr>
          </a:p>
        </p:txBody>
      </p:sp>
      <p:graphicFrame>
        <p:nvGraphicFramePr>
          <p:cNvPr id="5" name="Tabelle 4">
            <a:extLst>
              <a:ext uri="{FF2B5EF4-FFF2-40B4-BE49-F238E27FC236}">
                <a16:creationId xmlns:a16="http://schemas.microsoft.com/office/drawing/2014/main" id="{E165523F-454C-4004-9CC5-29D7058A72DD}"/>
              </a:ext>
            </a:extLst>
          </p:cNvPr>
          <p:cNvGraphicFramePr>
            <a:graphicFrameLocks noGrp="1"/>
          </p:cNvGraphicFramePr>
          <p:nvPr>
            <p:extLst>
              <p:ext uri="{D42A27DB-BD31-4B8C-83A1-F6EECF244321}">
                <p14:modId xmlns:p14="http://schemas.microsoft.com/office/powerpoint/2010/main" val="1790655610"/>
              </p:ext>
            </p:extLst>
          </p:nvPr>
        </p:nvGraphicFramePr>
        <p:xfrm>
          <a:off x="907084" y="1744070"/>
          <a:ext cx="10446716" cy="370840"/>
        </p:xfrm>
        <a:graphic>
          <a:graphicData uri="http://schemas.openxmlformats.org/drawingml/2006/table">
            <a:tbl>
              <a:tblPr firstRow="1" bandRow="1">
                <a:tableStyleId>{5C22544A-7EE6-4342-B048-85BDC9FD1C3A}</a:tableStyleId>
              </a:tblPr>
              <a:tblGrid>
                <a:gridCol w="2468633">
                  <a:extLst>
                    <a:ext uri="{9D8B030D-6E8A-4147-A177-3AD203B41FA5}">
                      <a16:colId xmlns:a16="http://schemas.microsoft.com/office/drawing/2014/main" val="3025931143"/>
                    </a:ext>
                  </a:extLst>
                </a:gridCol>
                <a:gridCol w="2754725">
                  <a:extLst>
                    <a:ext uri="{9D8B030D-6E8A-4147-A177-3AD203B41FA5}">
                      <a16:colId xmlns:a16="http://schemas.microsoft.com/office/drawing/2014/main" val="2526911444"/>
                    </a:ext>
                  </a:extLst>
                </a:gridCol>
                <a:gridCol w="2611679">
                  <a:extLst>
                    <a:ext uri="{9D8B030D-6E8A-4147-A177-3AD203B41FA5}">
                      <a16:colId xmlns:a16="http://schemas.microsoft.com/office/drawing/2014/main" val="2707012355"/>
                    </a:ext>
                  </a:extLst>
                </a:gridCol>
                <a:gridCol w="2611679">
                  <a:extLst>
                    <a:ext uri="{9D8B030D-6E8A-4147-A177-3AD203B41FA5}">
                      <a16:colId xmlns:a16="http://schemas.microsoft.com/office/drawing/2014/main" val="1954101472"/>
                    </a:ext>
                  </a:extLst>
                </a:gridCol>
              </a:tblGrid>
              <a:tr h="370840">
                <a:tc>
                  <a:txBody>
                    <a:bodyPr/>
                    <a:lstStyle/>
                    <a:p>
                      <a:pPr algn="ctr"/>
                      <a:r>
                        <a:rPr lang="de-DE" sz="1800" b="1" i="0" dirty="0">
                          <a:solidFill>
                            <a:srgbClr val="0070C0"/>
                          </a:solidFill>
                        </a:rPr>
                        <a:t>Geräteinformationen</a:t>
                      </a:r>
                      <a:endParaRPr lang="de-DE" b="1" i="0" dirty="0">
                        <a:solidFill>
                          <a:srgbClr val="0070C0"/>
                        </a:solidFill>
                      </a:endParaRPr>
                    </a:p>
                  </a:txBody>
                  <a:tcPr>
                    <a:solidFill>
                      <a:schemeClr val="bg1"/>
                    </a:solidFill>
                  </a:tcPr>
                </a:tc>
                <a:tc>
                  <a:txBody>
                    <a:bodyPr/>
                    <a:lstStyle/>
                    <a:p>
                      <a:pPr algn="ctr"/>
                      <a:endParaRPr lang="de-DE" b="1" i="0" dirty="0">
                        <a:solidFill>
                          <a:srgbClr val="F96B01"/>
                        </a:solidFill>
                      </a:endParaRPr>
                    </a:p>
                  </a:txBody>
                  <a:tcPr>
                    <a:solidFill>
                      <a:schemeClr val="bg1"/>
                    </a:solidFill>
                  </a:tcPr>
                </a:tc>
                <a:tc>
                  <a:txBody>
                    <a:bodyPr/>
                    <a:lstStyle/>
                    <a:p>
                      <a:pPr algn="ctr"/>
                      <a:endParaRPr lang="de-DE" b="1" i="0" dirty="0">
                        <a:solidFill>
                          <a:schemeClr val="accent6"/>
                        </a:solidFill>
                      </a:endParaRPr>
                    </a:p>
                  </a:txBody>
                  <a:tcPr>
                    <a:solidFill>
                      <a:schemeClr val="bg1"/>
                    </a:solidFill>
                  </a:tcPr>
                </a:tc>
                <a:tc>
                  <a:txBody>
                    <a:bodyPr/>
                    <a:lstStyle/>
                    <a:p>
                      <a:pPr algn="ctr"/>
                      <a:endParaRPr lang="de-DE" b="1" i="0" dirty="0">
                        <a:solidFill>
                          <a:srgbClr val="7030A0"/>
                        </a:solidFill>
                      </a:endParaRPr>
                    </a:p>
                  </a:txBody>
                  <a:tcPr>
                    <a:solidFill>
                      <a:schemeClr val="bg1"/>
                    </a:solidFill>
                  </a:tcPr>
                </a:tc>
                <a:extLst>
                  <a:ext uri="{0D108BD9-81ED-4DB2-BD59-A6C34878D82A}">
                    <a16:rowId xmlns:a16="http://schemas.microsoft.com/office/drawing/2014/main" val="2431827363"/>
                  </a:ext>
                </a:extLst>
              </a:tr>
            </a:tbl>
          </a:graphicData>
        </a:graphic>
      </p:graphicFrame>
      <p:cxnSp>
        <p:nvCxnSpPr>
          <p:cNvPr id="14" name="Gerade Verbindung mit Pfeil 13">
            <a:extLst>
              <a:ext uri="{FF2B5EF4-FFF2-40B4-BE49-F238E27FC236}">
                <a16:creationId xmlns:a16="http://schemas.microsoft.com/office/drawing/2014/main" id="{16AE4E07-B785-42BE-AA17-D3819085AB20}"/>
              </a:ext>
            </a:extLst>
          </p:cNvPr>
          <p:cNvCxnSpPr>
            <a:cxnSpLocks/>
          </p:cNvCxnSpPr>
          <p:nvPr/>
        </p:nvCxnSpPr>
        <p:spPr>
          <a:xfrm>
            <a:off x="2138183" y="2211163"/>
            <a:ext cx="0" cy="4907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Inhaltsplatzhalter 2">
            <a:extLst>
              <a:ext uri="{FF2B5EF4-FFF2-40B4-BE49-F238E27FC236}">
                <a16:creationId xmlns:a16="http://schemas.microsoft.com/office/drawing/2014/main" id="{39302717-32B7-478C-A4C9-51B37040E3BA}"/>
              </a:ext>
            </a:extLst>
          </p:cNvPr>
          <p:cNvSpPr>
            <a:spLocks noGrp="1"/>
          </p:cNvSpPr>
          <p:nvPr>
            <p:ph idx="1"/>
          </p:nvPr>
        </p:nvSpPr>
        <p:spPr>
          <a:xfrm>
            <a:off x="720238" y="2858337"/>
            <a:ext cx="2861162" cy="3253708"/>
          </a:xfrm>
        </p:spPr>
        <p:txBody>
          <a:bodyPr>
            <a:noAutofit/>
          </a:bodyPr>
          <a:lstStyle/>
          <a:p>
            <a:pPr>
              <a:lnSpc>
                <a:spcPct val="100000"/>
              </a:lnSpc>
              <a:spcBef>
                <a:spcPts val="0"/>
              </a:spcBef>
              <a:spcAft>
                <a:spcPts val="300"/>
              </a:spcAft>
            </a:pPr>
            <a:r>
              <a:rPr lang="de-DE" sz="1600" dirty="0"/>
              <a:t>Authentifizierung</a:t>
            </a:r>
          </a:p>
          <a:p>
            <a:pPr>
              <a:lnSpc>
                <a:spcPct val="100000"/>
              </a:lnSpc>
              <a:spcBef>
                <a:spcPts val="0"/>
              </a:spcBef>
              <a:spcAft>
                <a:spcPts val="300"/>
              </a:spcAft>
            </a:pPr>
            <a:r>
              <a:rPr lang="de-DE" sz="1600" dirty="0"/>
              <a:t>Ländercode</a:t>
            </a:r>
          </a:p>
          <a:p>
            <a:pPr>
              <a:lnSpc>
                <a:spcPct val="100000"/>
              </a:lnSpc>
              <a:spcBef>
                <a:spcPts val="0"/>
              </a:spcBef>
              <a:spcAft>
                <a:spcPts val="300"/>
              </a:spcAft>
            </a:pPr>
            <a:r>
              <a:rPr lang="de-DE" sz="1600" dirty="0"/>
              <a:t>Postleitzahl</a:t>
            </a:r>
          </a:p>
          <a:p>
            <a:pPr>
              <a:lnSpc>
                <a:spcPct val="100000"/>
              </a:lnSpc>
              <a:spcBef>
                <a:spcPts val="0"/>
              </a:spcBef>
              <a:spcAft>
                <a:spcPts val="300"/>
              </a:spcAft>
            </a:pPr>
            <a:r>
              <a:rPr lang="de-DE" sz="1600" dirty="0"/>
              <a:t>IP-Adresse</a:t>
            </a:r>
          </a:p>
          <a:p>
            <a:pPr>
              <a:lnSpc>
                <a:spcPct val="100000"/>
              </a:lnSpc>
              <a:spcBef>
                <a:spcPts val="0"/>
              </a:spcBef>
              <a:spcAft>
                <a:spcPts val="300"/>
              </a:spcAft>
            </a:pPr>
            <a:r>
              <a:rPr lang="de-DE" sz="1600" dirty="0"/>
              <a:t>Gerätetyp</a:t>
            </a:r>
          </a:p>
          <a:p>
            <a:pPr>
              <a:lnSpc>
                <a:spcPct val="100000"/>
              </a:lnSpc>
              <a:spcBef>
                <a:spcPts val="0"/>
              </a:spcBef>
              <a:spcAft>
                <a:spcPts val="300"/>
              </a:spcAft>
            </a:pPr>
            <a:r>
              <a:rPr lang="de-DE" sz="1600" dirty="0"/>
              <a:t>MAC-Adresse</a:t>
            </a:r>
          </a:p>
          <a:p>
            <a:pPr>
              <a:lnSpc>
                <a:spcPct val="100000"/>
              </a:lnSpc>
              <a:spcBef>
                <a:spcPts val="0"/>
              </a:spcBef>
              <a:spcAft>
                <a:spcPts val="300"/>
              </a:spcAft>
            </a:pPr>
            <a:r>
              <a:rPr lang="de-DE" sz="1600" dirty="0"/>
              <a:t>Software-Plattform-Version</a:t>
            </a:r>
          </a:p>
          <a:p>
            <a:pPr>
              <a:lnSpc>
                <a:spcPct val="100000"/>
              </a:lnSpc>
              <a:spcBef>
                <a:spcPts val="0"/>
              </a:spcBef>
              <a:spcAft>
                <a:spcPts val="300"/>
              </a:spcAft>
            </a:pPr>
            <a:r>
              <a:rPr lang="de-DE" sz="1600" dirty="0"/>
              <a:t>Sprache</a:t>
            </a:r>
          </a:p>
          <a:p>
            <a:pPr>
              <a:lnSpc>
                <a:spcPct val="100000"/>
              </a:lnSpc>
              <a:spcBef>
                <a:spcPts val="0"/>
              </a:spcBef>
              <a:spcAft>
                <a:spcPts val="300"/>
              </a:spcAft>
            </a:pPr>
            <a:r>
              <a:rPr lang="de-DE" sz="1600" dirty="0"/>
              <a:t>Digitalempfängerhersteller</a:t>
            </a:r>
          </a:p>
          <a:p>
            <a:pPr>
              <a:lnSpc>
                <a:spcPct val="100000"/>
              </a:lnSpc>
              <a:spcBef>
                <a:spcPts val="0"/>
              </a:spcBef>
              <a:spcAft>
                <a:spcPts val="300"/>
              </a:spcAft>
            </a:pPr>
            <a:r>
              <a:rPr lang="de-DE" sz="1600" dirty="0"/>
              <a:t>Bildschirmauflösung</a:t>
            </a:r>
          </a:p>
          <a:p>
            <a:pPr>
              <a:lnSpc>
                <a:spcPct val="100000"/>
              </a:lnSpc>
              <a:spcBef>
                <a:spcPts val="0"/>
              </a:spcBef>
              <a:spcAft>
                <a:spcPts val="300"/>
              </a:spcAft>
            </a:pPr>
            <a:r>
              <a:rPr lang="de-DE" sz="1600" dirty="0"/>
              <a:t>Modellnummer</a:t>
            </a:r>
          </a:p>
        </p:txBody>
      </p:sp>
    </p:spTree>
    <p:extLst>
      <p:ext uri="{BB962C8B-B14F-4D97-AF65-F5344CB8AC3E}">
        <p14:creationId xmlns:p14="http://schemas.microsoft.com/office/powerpoint/2010/main" val="216888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369415" cy="365125"/>
          </a:xfrm>
        </p:spPr>
        <p:txBody>
          <a:bodyPr/>
          <a:lstStyle/>
          <a:p>
            <a:r>
              <a:rPr lang="de-DE" dirty="0"/>
              <a:t>Datenschutzrichtlinie – Daten zur Fernsehnutzung</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14</a:t>
            </a:fld>
            <a:endParaRPr lang="de-DE" dirty="0">
              <a:solidFill>
                <a:schemeClr val="bg1"/>
              </a:solidFill>
            </a:endParaRPr>
          </a:p>
        </p:txBody>
      </p:sp>
      <p:graphicFrame>
        <p:nvGraphicFramePr>
          <p:cNvPr id="5" name="Tabelle 4">
            <a:extLst>
              <a:ext uri="{FF2B5EF4-FFF2-40B4-BE49-F238E27FC236}">
                <a16:creationId xmlns:a16="http://schemas.microsoft.com/office/drawing/2014/main" id="{E165523F-454C-4004-9CC5-29D7058A72DD}"/>
              </a:ext>
            </a:extLst>
          </p:cNvPr>
          <p:cNvGraphicFramePr>
            <a:graphicFrameLocks noGrp="1"/>
          </p:cNvGraphicFramePr>
          <p:nvPr>
            <p:extLst>
              <p:ext uri="{D42A27DB-BD31-4B8C-83A1-F6EECF244321}">
                <p14:modId xmlns:p14="http://schemas.microsoft.com/office/powerpoint/2010/main" val="2219493129"/>
              </p:ext>
            </p:extLst>
          </p:nvPr>
        </p:nvGraphicFramePr>
        <p:xfrm>
          <a:off x="907084" y="1744070"/>
          <a:ext cx="10446716" cy="370840"/>
        </p:xfrm>
        <a:graphic>
          <a:graphicData uri="http://schemas.openxmlformats.org/drawingml/2006/table">
            <a:tbl>
              <a:tblPr firstRow="1" bandRow="1">
                <a:tableStyleId>{5C22544A-7EE6-4342-B048-85BDC9FD1C3A}</a:tableStyleId>
              </a:tblPr>
              <a:tblGrid>
                <a:gridCol w="2468633">
                  <a:extLst>
                    <a:ext uri="{9D8B030D-6E8A-4147-A177-3AD203B41FA5}">
                      <a16:colId xmlns:a16="http://schemas.microsoft.com/office/drawing/2014/main" val="3025931143"/>
                    </a:ext>
                  </a:extLst>
                </a:gridCol>
                <a:gridCol w="2754725">
                  <a:extLst>
                    <a:ext uri="{9D8B030D-6E8A-4147-A177-3AD203B41FA5}">
                      <a16:colId xmlns:a16="http://schemas.microsoft.com/office/drawing/2014/main" val="2526911444"/>
                    </a:ext>
                  </a:extLst>
                </a:gridCol>
                <a:gridCol w="2611679">
                  <a:extLst>
                    <a:ext uri="{9D8B030D-6E8A-4147-A177-3AD203B41FA5}">
                      <a16:colId xmlns:a16="http://schemas.microsoft.com/office/drawing/2014/main" val="2707012355"/>
                    </a:ext>
                  </a:extLst>
                </a:gridCol>
                <a:gridCol w="2611679">
                  <a:extLst>
                    <a:ext uri="{9D8B030D-6E8A-4147-A177-3AD203B41FA5}">
                      <a16:colId xmlns:a16="http://schemas.microsoft.com/office/drawing/2014/main" val="1954101472"/>
                    </a:ext>
                  </a:extLst>
                </a:gridCol>
              </a:tblGrid>
              <a:tr h="370840">
                <a:tc>
                  <a:txBody>
                    <a:bodyPr/>
                    <a:lstStyle/>
                    <a:p>
                      <a:pPr algn="ctr"/>
                      <a:r>
                        <a:rPr lang="de-DE" sz="1800" b="1" i="0" dirty="0">
                          <a:solidFill>
                            <a:srgbClr val="0070C0"/>
                          </a:solidFill>
                        </a:rPr>
                        <a:t>Geräteinformationen</a:t>
                      </a:r>
                      <a:endParaRPr lang="de-DE" b="1" i="0" dirty="0">
                        <a:solidFill>
                          <a:srgbClr val="0070C0"/>
                        </a:solidFill>
                      </a:endParaRPr>
                    </a:p>
                  </a:txBody>
                  <a:tcPr>
                    <a:solidFill>
                      <a:schemeClr val="bg1"/>
                    </a:solidFill>
                  </a:tcPr>
                </a:tc>
                <a:tc>
                  <a:txBody>
                    <a:bodyPr/>
                    <a:lstStyle/>
                    <a:p>
                      <a:pPr algn="ctr"/>
                      <a:r>
                        <a:rPr lang="de-DE" b="1" i="0" dirty="0">
                          <a:solidFill>
                            <a:srgbClr val="F96B01"/>
                          </a:solidFill>
                        </a:rPr>
                        <a:t>Daten zur Fernsehnutzung</a:t>
                      </a:r>
                    </a:p>
                  </a:txBody>
                  <a:tcPr>
                    <a:solidFill>
                      <a:schemeClr val="bg1"/>
                    </a:solidFill>
                  </a:tcPr>
                </a:tc>
                <a:tc>
                  <a:txBody>
                    <a:bodyPr/>
                    <a:lstStyle/>
                    <a:p>
                      <a:pPr algn="ctr"/>
                      <a:endParaRPr lang="de-DE" b="1" i="0" dirty="0">
                        <a:solidFill>
                          <a:schemeClr val="accent6"/>
                        </a:solidFill>
                      </a:endParaRPr>
                    </a:p>
                  </a:txBody>
                  <a:tcPr>
                    <a:solidFill>
                      <a:schemeClr val="bg1"/>
                    </a:solidFill>
                  </a:tcPr>
                </a:tc>
                <a:tc>
                  <a:txBody>
                    <a:bodyPr/>
                    <a:lstStyle/>
                    <a:p>
                      <a:pPr algn="ctr"/>
                      <a:endParaRPr lang="de-DE" b="1" i="0" dirty="0">
                        <a:solidFill>
                          <a:srgbClr val="7030A0"/>
                        </a:solidFill>
                      </a:endParaRPr>
                    </a:p>
                  </a:txBody>
                  <a:tcPr>
                    <a:solidFill>
                      <a:schemeClr val="bg1"/>
                    </a:solidFill>
                  </a:tcPr>
                </a:tc>
                <a:extLst>
                  <a:ext uri="{0D108BD9-81ED-4DB2-BD59-A6C34878D82A}">
                    <a16:rowId xmlns:a16="http://schemas.microsoft.com/office/drawing/2014/main" val="2431827363"/>
                  </a:ext>
                </a:extLst>
              </a:tr>
            </a:tbl>
          </a:graphicData>
        </a:graphic>
      </p:graphicFrame>
      <p:cxnSp>
        <p:nvCxnSpPr>
          <p:cNvPr id="14" name="Gerade Verbindung mit Pfeil 13">
            <a:extLst>
              <a:ext uri="{FF2B5EF4-FFF2-40B4-BE49-F238E27FC236}">
                <a16:creationId xmlns:a16="http://schemas.microsoft.com/office/drawing/2014/main" id="{16AE4E07-B785-42BE-AA17-D3819085AB20}"/>
              </a:ext>
            </a:extLst>
          </p:cNvPr>
          <p:cNvCxnSpPr>
            <a:cxnSpLocks/>
          </p:cNvCxnSpPr>
          <p:nvPr/>
        </p:nvCxnSpPr>
        <p:spPr>
          <a:xfrm>
            <a:off x="2138183" y="2211163"/>
            <a:ext cx="0" cy="4907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Gerade Verbindung mit Pfeil 15">
            <a:extLst>
              <a:ext uri="{FF2B5EF4-FFF2-40B4-BE49-F238E27FC236}">
                <a16:creationId xmlns:a16="http://schemas.microsoft.com/office/drawing/2014/main" id="{12DCD681-86AA-4DAA-9F06-31647B149728}"/>
              </a:ext>
            </a:extLst>
          </p:cNvPr>
          <p:cNvCxnSpPr>
            <a:cxnSpLocks/>
          </p:cNvCxnSpPr>
          <p:nvPr/>
        </p:nvCxnSpPr>
        <p:spPr>
          <a:xfrm>
            <a:off x="4731278" y="2211163"/>
            <a:ext cx="0" cy="4907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Inhaltsplatzhalter 2">
            <a:extLst>
              <a:ext uri="{FF2B5EF4-FFF2-40B4-BE49-F238E27FC236}">
                <a16:creationId xmlns:a16="http://schemas.microsoft.com/office/drawing/2014/main" id="{39302717-32B7-478C-A4C9-51B37040E3BA}"/>
              </a:ext>
            </a:extLst>
          </p:cNvPr>
          <p:cNvSpPr>
            <a:spLocks noGrp="1"/>
          </p:cNvSpPr>
          <p:nvPr>
            <p:ph idx="1"/>
          </p:nvPr>
        </p:nvSpPr>
        <p:spPr>
          <a:xfrm>
            <a:off x="720238" y="2858337"/>
            <a:ext cx="2861162" cy="3253708"/>
          </a:xfrm>
        </p:spPr>
        <p:txBody>
          <a:bodyPr>
            <a:noAutofit/>
          </a:bodyPr>
          <a:lstStyle/>
          <a:p>
            <a:pPr>
              <a:lnSpc>
                <a:spcPct val="100000"/>
              </a:lnSpc>
              <a:spcBef>
                <a:spcPts val="0"/>
              </a:spcBef>
              <a:spcAft>
                <a:spcPts val="300"/>
              </a:spcAft>
            </a:pPr>
            <a:r>
              <a:rPr lang="de-DE" sz="1600" dirty="0"/>
              <a:t>Authentifizierung</a:t>
            </a:r>
          </a:p>
          <a:p>
            <a:pPr>
              <a:lnSpc>
                <a:spcPct val="100000"/>
              </a:lnSpc>
              <a:spcBef>
                <a:spcPts val="0"/>
              </a:spcBef>
              <a:spcAft>
                <a:spcPts val="300"/>
              </a:spcAft>
            </a:pPr>
            <a:r>
              <a:rPr lang="de-DE" sz="1600" dirty="0"/>
              <a:t>Ländercode</a:t>
            </a:r>
          </a:p>
          <a:p>
            <a:pPr>
              <a:lnSpc>
                <a:spcPct val="100000"/>
              </a:lnSpc>
              <a:spcBef>
                <a:spcPts val="0"/>
              </a:spcBef>
              <a:spcAft>
                <a:spcPts val="300"/>
              </a:spcAft>
            </a:pPr>
            <a:r>
              <a:rPr lang="de-DE" sz="1600" dirty="0"/>
              <a:t>Postleitzahl</a:t>
            </a:r>
          </a:p>
          <a:p>
            <a:pPr>
              <a:lnSpc>
                <a:spcPct val="100000"/>
              </a:lnSpc>
              <a:spcBef>
                <a:spcPts val="0"/>
              </a:spcBef>
              <a:spcAft>
                <a:spcPts val="300"/>
              </a:spcAft>
            </a:pPr>
            <a:r>
              <a:rPr lang="de-DE" sz="1600" dirty="0"/>
              <a:t>IP-Adresse</a:t>
            </a:r>
          </a:p>
          <a:p>
            <a:pPr>
              <a:lnSpc>
                <a:spcPct val="100000"/>
              </a:lnSpc>
              <a:spcBef>
                <a:spcPts val="0"/>
              </a:spcBef>
              <a:spcAft>
                <a:spcPts val="300"/>
              </a:spcAft>
            </a:pPr>
            <a:r>
              <a:rPr lang="de-DE" sz="1600" dirty="0"/>
              <a:t>Gerätetyp</a:t>
            </a:r>
          </a:p>
          <a:p>
            <a:pPr>
              <a:lnSpc>
                <a:spcPct val="100000"/>
              </a:lnSpc>
              <a:spcBef>
                <a:spcPts val="0"/>
              </a:spcBef>
              <a:spcAft>
                <a:spcPts val="300"/>
              </a:spcAft>
            </a:pPr>
            <a:r>
              <a:rPr lang="de-DE" sz="1600" dirty="0"/>
              <a:t>MAC-Adresse</a:t>
            </a:r>
          </a:p>
          <a:p>
            <a:pPr>
              <a:lnSpc>
                <a:spcPct val="100000"/>
              </a:lnSpc>
              <a:spcBef>
                <a:spcPts val="0"/>
              </a:spcBef>
              <a:spcAft>
                <a:spcPts val="300"/>
              </a:spcAft>
            </a:pPr>
            <a:r>
              <a:rPr lang="de-DE" sz="1600" dirty="0"/>
              <a:t>Software-Plattform-Version</a:t>
            </a:r>
          </a:p>
          <a:p>
            <a:pPr>
              <a:lnSpc>
                <a:spcPct val="100000"/>
              </a:lnSpc>
              <a:spcBef>
                <a:spcPts val="0"/>
              </a:spcBef>
              <a:spcAft>
                <a:spcPts val="300"/>
              </a:spcAft>
            </a:pPr>
            <a:r>
              <a:rPr lang="de-DE" sz="1600" dirty="0"/>
              <a:t>Sprache</a:t>
            </a:r>
          </a:p>
          <a:p>
            <a:pPr>
              <a:lnSpc>
                <a:spcPct val="100000"/>
              </a:lnSpc>
              <a:spcBef>
                <a:spcPts val="0"/>
              </a:spcBef>
              <a:spcAft>
                <a:spcPts val="300"/>
              </a:spcAft>
            </a:pPr>
            <a:r>
              <a:rPr lang="de-DE" sz="1600" dirty="0"/>
              <a:t>Digitalempfängerhersteller</a:t>
            </a:r>
          </a:p>
          <a:p>
            <a:pPr>
              <a:lnSpc>
                <a:spcPct val="100000"/>
              </a:lnSpc>
              <a:spcBef>
                <a:spcPts val="0"/>
              </a:spcBef>
              <a:spcAft>
                <a:spcPts val="300"/>
              </a:spcAft>
            </a:pPr>
            <a:r>
              <a:rPr lang="de-DE" sz="1600" dirty="0"/>
              <a:t>Bildschirmauflösung</a:t>
            </a:r>
          </a:p>
          <a:p>
            <a:pPr>
              <a:lnSpc>
                <a:spcPct val="100000"/>
              </a:lnSpc>
              <a:spcBef>
                <a:spcPts val="0"/>
              </a:spcBef>
              <a:spcAft>
                <a:spcPts val="300"/>
              </a:spcAft>
            </a:pPr>
            <a:r>
              <a:rPr lang="de-DE" sz="1600" dirty="0"/>
              <a:t>Modellnummer</a:t>
            </a:r>
          </a:p>
        </p:txBody>
      </p:sp>
      <p:sp>
        <p:nvSpPr>
          <p:cNvPr id="28" name="Inhaltsplatzhalter 2">
            <a:extLst>
              <a:ext uri="{FF2B5EF4-FFF2-40B4-BE49-F238E27FC236}">
                <a16:creationId xmlns:a16="http://schemas.microsoft.com/office/drawing/2014/main" id="{22F642A4-CF51-4EE7-8172-CC3830D00598}"/>
              </a:ext>
            </a:extLst>
          </p:cNvPr>
          <p:cNvSpPr txBox="1">
            <a:spLocks/>
          </p:cNvSpPr>
          <p:nvPr/>
        </p:nvSpPr>
        <p:spPr>
          <a:xfrm>
            <a:off x="3353376" y="2863759"/>
            <a:ext cx="2755803" cy="2966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de-DE" sz="1600" dirty="0"/>
              <a:t>Kanalname</a:t>
            </a:r>
          </a:p>
          <a:p>
            <a:pPr>
              <a:lnSpc>
                <a:spcPct val="100000"/>
              </a:lnSpc>
              <a:spcBef>
                <a:spcPts val="0"/>
              </a:spcBef>
              <a:spcAft>
                <a:spcPts val="300"/>
              </a:spcAft>
            </a:pPr>
            <a:r>
              <a:rPr lang="de-DE" sz="1600" dirty="0"/>
              <a:t>Angeforderte Inhalte</a:t>
            </a:r>
          </a:p>
          <a:p>
            <a:pPr>
              <a:lnSpc>
                <a:spcPct val="100000"/>
              </a:lnSpc>
              <a:spcBef>
                <a:spcPts val="0"/>
              </a:spcBef>
              <a:spcAft>
                <a:spcPts val="300"/>
              </a:spcAft>
            </a:pPr>
            <a:r>
              <a:rPr lang="de-DE" sz="1600" dirty="0"/>
              <a:t>Vorgänge beim Ansehen</a:t>
            </a:r>
          </a:p>
          <a:p>
            <a:pPr>
              <a:lnSpc>
                <a:spcPct val="100000"/>
              </a:lnSpc>
              <a:spcBef>
                <a:spcPts val="0"/>
              </a:spcBef>
              <a:spcAft>
                <a:spcPts val="300"/>
              </a:spcAft>
            </a:pPr>
            <a:r>
              <a:rPr lang="de-DE" sz="1600" dirty="0"/>
              <a:t>Dauer</a:t>
            </a:r>
          </a:p>
          <a:p>
            <a:pPr>
              <a:lnSpc>
                <a:spcPct val="100000"/>
              </a:lnSpc>
              <a:spcBef>
                <a:spcPts val="0"/>
              </a:spcBef>
              <a:spcAft>
                <a:spcPts val="300"/>
              </a:spcAft>
            </a:pPr>
            <a:r>
              <a:rPr lang="de-DE" sz="1600" dirty="0"/>
              <a:t>Übertragungswege</a:t>
            </a:r>
          </a:p>
        </p:txBody>
      </p:sp>
    </p:spTree>
    <p:extLst>
      <p:ext uri="{BB962C8B-B14F-4D97-AF65-F5344CB8AC3E}">
        <p14:creationId xmlns:p14="http://schemas.microsoft.com/office/powerpoint/2010/main" val="240353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4105060" cy="365125"/>
          </a:xfrm>
        </p:spPr>
        <p:txBody>
          <a:bodyPr/>
          <a:lstStyle/>
          <a:p>
            <a:r>
              <a:rPr lang="de-DE" dirty="0"/>
              <a:t>Datenschutzrichtlinie – Standard-Nutzungsdaten</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15</a:t>
            </a:fld>
            <a:endParaRPr lang="de-DE" dirty="0">
              <a:solidFill>
                <a:schemeClr val="bg1"/>
              </a:solidFill>
            </a:endParaRPr>
          </a:p>
        </p:txBody>
      </p:sp>
      <p:graphicFrame>
        <p:nvGraphicFramePr>
          <p:cNvPr id="5" name="Tabelle 4">
            <a:extLst>
              <a:ext uri="{FF2B5EF4-FFF2-40B4-BE49-F238E27FC236}">
                <a16:creationId xmlns:a16="http://schemas.microsoft.com/office/drawing/2014/main" id="{E165523F-454C-4004-9CC5-29D7058A72DD}"/>
              </a:ext>
            </a:extLst>
          </p:cNvPr>
          <p:cNvGraphicFramePr>
            <a:graphicFrameLocks noGrp="1"/>
          </p:cNvGraphicFramePr>
          <p:nvPr>
            <p:extLst>
              <p:ext uri="{D42A27DB-BD31-4B8C-83A1-F6EECF244321}">
                <p14:modId xmlns:p14="http://schemas.microsoft.com/office/powerpoint/2010/main" val="1779864643"/>
              </p:ext>
            </p:extLst>
          </p:nvPr>
        </p:nvGraphicFramePr>
        <p:xfrm>
          <a:off x="907084" y="1744070"/>
          <a:ext cx="10446716" cy="370840"/>
        </p:xfrm>
        <a:graphic>
          <a:graphicData uri="http://schemas.openxmlformats.org/drawingml/2006/table">
            <a:tbl>
              <a:tblPr firstRow="1" bandRow="1">
                <a:tableStyleId>{5C22544A-7EE6-4342-B048-85BDC9FD1C3A}</a:tableStyleId>
              </a:tblPr>
              <a:tblGrid>
                <a:gridCol w="2468633">
                  <a:extLst>
                    <a:ext uri="{9D8B030D-6E8A-4147-A177-3AD203B41FA5}">
                      <a16:colId xmlns:a16="http://schemas.microsoft.com/office/drawing/2014/main" val="3025931143"/>
                    </a:ext>
                  </a:extLst>
                </a:gridCol>
                <a:gridCol w="2754725">
                  <a:extLst>
                    <a:ext uri="{9D8B030D-6E8A-4147-A177-3AD203B41FA5}">
                      <a16:colId xmlns:a16="http://schemas.microsoft.com/office/drawing/2014/main" val="2526911444"/>
                    </a:ext>
                  </a:extLst>
                </a:gridCol>
                <a:gridCol w="2611679">
                  <a:extLst>
                    <a:ext uri="{9D8B030D-6E8A-4147-A177-3AD203B41FA5}">
                      <a16:colId xmlns:a16="http://schemas.microsoft.com/office/drawing/2014/main" val="2707012355"/>
                    </a:ext>
                  </a:extLst>
                </a:gridCol>
                <a:gridCol w="2611679">
                  <a:extLst>
                    <a:ext uri="{9D8B030D-6E8A-4147-A177-3AD203B41FA5}">
                      <a16:colId xmlns:a16="http://schemas.microsoft.com/office/drawing/2014/main" val="1954101472"/>
                    </a:ext>
                  </a:extLst>
                </a:gridCol>
              </a:tblGrid>
              <a:tr h="370840">
                <a:tc>
                  <a:txBody>
                    <a:bodyPr/>
                    <a:lstStyle/>
                    <a:p>
                      <a:pPr algn="ctr"/>
                      <a:r>
                        <a:rPr lang="de-DE" sz="1800" b="1" i="0" dirty="0">
                          <a:solidFill>
                            <a:srgbClr val="0070C0"/>
                          </a:solidFill>
                        </a:rPr>
                        <a:t>Geräteinformationen</a:t>
                      </a:r>
                      <a:endParaRPr lang="de-DE" b="1" i="0" dirty="0">
                        <a:solidFill>
                          <a:srgbClr val="0070C0"/>
                        </a:solidFill>
                      </a:endParaRPr>
                    </a:p>
                  </a:txBody>
                  <a:tcPr>
                    <a:solidFill>
                      <a:schemeClr val="bg1"/>
                    </a:solidFill>
                  </a:tcPr>
                </a:tc>
                <a:tc>
                  <a:txBody>
                    <a:bodyPr/>
                    <a:lstStyle/>
                    <a:p>
                      <a:pPr algn="ctr"/>
                      <a:r>
                        <a:rPr lang="de-DE" b="1" i="0" dirty="0">
                          <a:solidFill>
                            <a:srgbClr val="F96B01"/>
                          </a:solidFill>
                        </a:rPr>
                        <a:t>Daten zur Fernsehnutzung</a:t>
                      </a:r>
                    </a:p>
                  </a:txBody>
                  <a:tcPr>
                    <a:solidFill>
                      <a:schemeClr val="bg1"/>
                    </a:solidFill>
                  </a:tcPr>
                </a:tc>
                <a:tc>
                  <a:txBody>
                    <a:bodyPr/>
                    <a:lstStyle/>
                    <a:p>
                      <a:pPr algn="ctr"/>
                      <a:r>
                        <a:rPr lang="de-DE" b="1" i="0" dirty="0">
                          <a:solidFill>
                            <a:schemeClr val="accent6"/>
                          </a:solidFill>
                        </a:rPr>
                        <a:t>Standard-Nutzungsdaten</a:t>
                      </a:r>
                    </a:p>
                  </a:txBody>
                  <a:tcPr>
                    <a:solidFill>
                      <a:schemeClr val="bg1"/>
                    </a:solidFill>
                  </a:tcPr>
                </a:tc>
                <a:tc>
                  <a:txBody>
                    <a:bodyPr/>
                    <a:lstStyle/>
                    <a:p>
                      <a:pPr algn="ctr"/>
                      <a:endParaRPr lang="de-DE" b="1" i="0" dirty="0">
                        <a:solidFill>
                          <a:srgbClr val="7030A0"/>
                        </a:solidFill>
                      </a:endParaRPr>
                    </a:p>
                  </a:txBody>
                  <a:tcPr>
                    <a:solidFill>
                      <a:schemeClr val="bg1"/>
                    </a:solidFill>
                  </a:tcPr>
                </a:tc>
                <a:extLst>
                  <a:ext uri="{0D108BD9-81ED-4DB2-BD59-A6C34878D82A}">
                    <a16:rowId xmlns:a16="http://schemas.microsoft.com/office/drawing/2014/main" val="2431827363"/>
                  </a:ext>
                </a:extLst>
              </a:tr>
            </a:tbl>
          </a:graphicData>
        </a:graphic>
      </p:graphicFrame>
      <p:cxnSp>
        <p:nvCxnSpPr>
          <p:cNvPr id="14" name="Gerade Verbindung mit Pfeil 13">
            <a:extLst>
              <a:ext uri="{FF2B5EF4-FFF2-40B4-BE49-F238E27FC236}">
                <a16:creationId xmlns:a16="http://schemas.microsoft.com/office/drawing/2014/main" id="{16AE4E07-B785-42BE-AA17-D3819085AB20}"/>
              </a:ext>
            </a:extLst>
          </p:cNvPr>
          <p:cNvCxnSpPr>
            <a:cxnSpLocks/>
          </p:cNvCxnSpPr>
          <p:nvPr/>
        </p:nvCxnSpPr>
        <p:spPr>
          <a:xfrm>
            <a:off x="2138183" y="2211163"/>
            <a:ext cx="0" cy="4907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Gerade Verbindung mit Pfeil 15">
            <a:extLst>
              <a:ext uri="{FF2B5EF4-FFF2-40B4-BE49-F238E27FC236}">
                <a16:creationId xmlns:a16="http://schemas.microsoft.com/office/drawing/2014/main" id="{12DCD681-86AA-4DAA-9F06-31647B149728}"/>
              </a:ext>
            </a:extLst>
          </p:cNvPr>
          <p:cNvCxnSpPr>
            <a:cxnSpLocks/>
          </p:cNvCxnSpPr>
          <p:nvPr/>
        </p:nvCxnSpPr>
        <p:spPr>
          <a:xfrm>
            <a:off x="4731278" y="2211163"/>
            <a:ext cx="0" cy="4907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Gerade Verbindung mit Pfeil 16">
            <a:extLst>
              <a:ext uri="{FF2B5EF4-FFF2-40B4-BE49-F238E27FC236}">
                <a16:creationId xmlns:a16="http://schemas.microsoft.com/office/drawing/2014/main" id="{62A2D759-7963-478D-9EB4-67BD5E444634}"/>
              </a:ext>
            </a:extLst>
          </p:cNvPr>
          <p:cNvCxnSpPr>
            <a:cxnSpLocks/>
          </p:cNvCxnSpPr>
          <p:nvPr/>
        </p:nvCxnSpPr>
        <p:spPr>
          <a:xfrm>
            <a:off x="7412600" y="2211163"/>
            <a:ext cx="0" cy="4907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9" name="Inhaltsplatzhalter 2">
            <a:extLst>
              <a:ext uri="{FF2B5EF4-FFF2-40B4-BE49-F238E27FC236}">
                <a16:creationId xmlns:a16="http://schemas.microsoft.com/office/drawing/2014/main" id="{39302717-32B7-478C-A4C9-51B37040E3BA}"/>
              </a:ext>
            </a:extLst>
          </p:cNvPr>
          <p:cNvSpPr>
            <a:spLocks noGrp="1"/>
          </p:cNvSpPr>
          <p:nvPr>
            <p:ph idx="1"/>
          </p:nvPr>
        </p:nvSpPr>
        <p:spPr>
          <a:xfrm>
            <a:off x="720238" y="2858337"/>
            <a:ext cx="2861162" cy="3253708"/>
          </a:xfrm>
        </p:spPr>
        <p:txBody>
          <a:bodyPr>
            <a:noAutofit/>
          </a:bodyPr>
          <a:lstStyle/>
          <a:p>
            <a:pPr>
              <a:lnSpc>
                <a:spcPct val="100000"/>
              </a:lnSpc>
              <a:spcBef>
                <a:spcPts val="0"/>
              </a:spcBef>
              <a:spcAft>
                <a:spcPts val="300"/>
              </a:spcAft>
            </a:pPr>
            <a:r>
              <a:rPr lang="de-DE" sz="1600" dirty="0"/>
              <a:t>Authentifizierung</a:t>
            </a:r>
          </a:p>
          <a:p>
            <a:pPr>
              <a:lnSpc>
                <a:spcPct val="100000"/>
              </a:lnSpc>
              <a:spcBef>
                <a:spcPts val="0"/>
              </a:spcBef>
              <a:spcAft>
                <a:spcPts val="300"/>
              </a:spcAft>
            </a:pPr>
            <a:r>
              <a:rPr lang="de-DE" sz="1600" dirty="0"/>
              <a:t>Ländercode</a:t>
            </a:r>
          </a:p>
          <a:p>
            <a:pPr>
              <a:lnSpc>
                <a:spcPct val="100000"/>
              </a:lnSpc>
              <a:spcBef>
                <a:spcPts val="0"/>
              </a:spcBef>
              <a:spcAft>
                <a:spcPts val="300"/>
              </a:spcAft>
            </a:pPr>
            <a:r>
              <a:rPr lang="de-DE" sz="1600" dirty="0"/>
              <a:t>Postleitzahl</a:t>
            </a:r>
          </a:p>
          <a:p>
            <a:pPr>
              <a:lnSpc>
                <a:spcPct val="100000"/>
              </a:lnSpc>
              <a:spcBef>
                <a:spcPts val="0"/>
              </a:spcBef>
              <a:spcAft>
                <a:spcPts val="300"/>
              </a:spcAft>
            </a:pPr>
            <a:r>
              <a:rPr lang="de-DE" sz="1600" dirty="0"/>
              <a:t>IP-Adresse</a:t>
            </a:r>
          </a:p>
          <a:p>
            <a:pPr>
              <a:lnSpc>
                <a:spcPct val="100000"/>
              </a:lnSpc>
              <a:spcBef>
                <a:spcPts val="0"/>
              </a:spcBef>
              <a:spcAft>
                <a:spcPts val="300"/>
              </a:spcAft>
            </a:pPr>
            <a:r>
              <a:rPr lang="de-DE" sz="1600" dirty="0"/>
              <a:t>Gerätetyp</a:t>
            </a:r>
          </a:p>
          <a:p>
            <a:pPr>
              <a:lnSpc>
                <a:spcPct val="100000"/>
              </a:lnSpc>
              <a:spcBef>
                <a:spcPts val="0"/>
              </a:spcBef>
              <a:spcAft>
                <a:spcPts val="300"/>
              </a:spcAft>
            </a:pPr>
            <a:r>
              <a:rPr lang="de-DE" sz="1600" dirty="0"/>
              <a:t>MAC-Adresse</a:t>
            </a:r>
          </a:p>
          <a:p>
            <a:pPr>
              <a:lnSpc>
                <a:spcPct val="100000"/>
              </a:lnSpc>
              <a:spcBef>
                <a:spcPts val="0"/>
              </a:spcBef>
              <a:spcAft>
                <a:spcPts val="300"/>
              </a:spcAft>
            </a:pPr>
            <a:r>
              <a:rPr lang="de-DE" sz="1600" dirty="0"/>
              <a:t>Software-Plattform-Version</a:t>
            </a:r>
          </a:p>
          <a:p>
            <a:pPr>
              <a:lnSpc>
                <a:spcPct val="100000"/>
              </a:lnSpc>
              <a:spcBef>
                <a:spcPts val="0"/>
              </a:spcBef>
              <a:spcAft>
                <a:spcPts val="300"/>
              </a:spcAft>
            </a:pPr>
            <a:r>
              <a:rPr lang="de-DE" sz="1600" dirty="0"/>
              <a:t>Sprache</a:t>
            </a:r>
          </a:p>
          <a:p>
            <a:pPr>
              <a:lnSpc>
                <a:spcPct val="100000"/>
              </a:lnSpc>
              <a:spcBef>
                <a:spcPts val="0"/>
              </a:spcBef>
              <a:spcAft>
                <a:spcPts val="300"/>
              </a:spcAft>
            </a:pPr>
            <a:r>
              <a:rPr lang="de-DE" sz="1600" dirty="0"/>
              <a:t>Digitalempfängerhersteller</a:t>
            </a:r>
          </a:p>
          <a:p>
            <a:pPr>
              <a:lnSpc>
                <a:spcPct val="100000"/>
              </a:lnSpc>
              <a:spcBef>
                <a:spcPts val="0"/>
              </a:spcBef>
              <a:spcAft>
                <a:spcPts val="300"/>
              </a:spcAft>
            </a:pPr>
            <a:r>
              <a:rPr lang="de-DE" sz="1600" dirty="0"/>
              <a:t>Bildschirmauflösung</a:t>
            </a:r>
          </a:p>
          <a:p>
            <a:pPr>
              <a:lnSpc>
                <a:spcPct val="100000"/>
              </a:lnSpc>
              <a:spcBef>
                <a:spcPts val="0"/>
              </a:spcBef>
              <a:spcAft>
                <a:spcPts val="300"/>
              </a:spcAft>
            </a:pPr>
            <a:r>
              <a:rPr lang="de-DE" sz="1600" dirty="0"/>
              <a:t>Modellnummer</a:t>
            </a:r>
          </a:p>
        </p:txBody>
      </p:sp>
      <p:sp>
        <p:nvSpPr>
          <p:cNvPr id="28" name="Inhaltsplatzhalter 2">
            <a:extLst>
              <a:ext uri="{FF2B5EF4-FFF2-40B4-BE49-F238E27FC236}">
                <a16:creationId xmlns:a16="http://schemas.microsoft.com/office/drawing/2014/main" id="{22F642A4-CF51-4EE7-8172-CC3830D00598}"/>
              </a:ext>
            </a:extLst>
          </p:cNvPr>
          <p:cNvSpPr txBox="1">
            <a:spLocks/>
          </p:cNvSpPr>
          <p:nvPr/>
        </p:nvSpPr>
        <p:spPr>
          <a:xfrm>
            <a:off x="3353376" y="2863759"/>
            <a:ext cx="2755803" cy="2966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de-DE" sz="1600" dirty="0"/>
              <a:t>Kanalname</a:t>
            </a:r>
          </a:p>
          <a:p>
            <a:pPr>
              <a:lnSpc>
                <a:spcPct val="100000"/>
              </a:lnSpc>
              <a:spcBef>
                <a:spcPts val="0"/>
              </a:spcBef>
              <a:spcAft>
                <a:spcPts val="300"/>
              </a:spcAft>
            </a:pPr>
            <a:r>
              <a:rPr lang="de-DE" sz="1600" dirty="0"/>
              <a:t>Angeforderte Inhalte</a:t>
            </a:r>
          </a:p>
          <a:p>
            <a:pPr>
              <a:lnSpc>
                <a:spcPct val="100000"/>
              </a:lnSpc>
              <a:spcBef>
                <a:spcPts val="0"/>
              </a:spcBef>
              <a:spcAft>
                <a:spcPts val="300"/>
              </a:spcAft>
            </a:pPr>
            <a:r>
              <a:rPr lang="de-DE" sz="1600" dirty="0"/>
              <a:t>Vorgänge beim Ansehen</a:t>
            </a:r>
          </a:p>
          <a:p>
            <a:pPr>
              <a:lnSpc>
                <a:spcPct val="100000"/>
              </a:lnSpc>
              <a:spcBef>
                <a:spcPts val="0"/>
              </a:spcBef>
              <a:spcAft>
                <a:spcPts val="300"/>
              </a:spcAft>
            </a:pPr>
            <a:r>
              <a:rPr lang="de-DE" sz="1600" dirty="0"/>
              <a:t>Dauer</a:t>
            </a:r>
          </a:p>
          <a:p>
            <a:pPr>
              <a:lnSpc>
                <a:spcPct val="100000"/>
              </a:lnSpc>
              <a:spcBef>
                <a:spcPts val="0"/>
              </a:spcBef>
              <a:spcAft>
                <a:spcPts val="300"/>
              </a:spcAft>
            </a:pPr>
            <a:r>
              <a:rPr lang="de-DE" sz="1600" dirty="0"/>
              <a:t>Übertragungswege</a:t>
            </a:r>
          </a:p>
        </p:txBody>
      </p:sp>
      <p:sp>
        <p:nvSpPr>
          <p:cNvPr id="29" name="Inhaltsplatzhalter 2">
            <a:extLst>
              <a:ext uri="{FF2B5EF4-FFF2-40B4-BE49-F238E27FC236}">
                <a16:creationId xmlns:a16="http://schemas.microsoft.com/office/drawing/2014/main" id="{F56B30CC-5B53-4B4E-A5DE-3E350E041BBD}"/>
              </a:ext>
            </a:extLst>
          </p:cNvPr>
          <p:cNvSpPr txBox="1">
            <a:spLocks/>
          </p:cNvSpPr>
          <p:nvPr/>
        </p:nvSpPr>
        <p:spPr>
          <a:xfrm>
            <a:off x="6033266" y="2863759"/>
            <a:ext cx="2758667" cy="2966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de-DE" sz="1600" dirty="0"/>
              <a:t>Geklickte Menüpunkte</a:t>
            </a:r>
          </a:p>
          <a:p>
            <a:pPr>
              <a:lnSpc>
                <a:spcPct val="100000"/>
              </a:lnSpc>
              <a:spcBef>
                <a:spcPts val="0"/>
              </a:spcBef>
              <a:spcAft>
                <a:spcPts val="300"/>
              </a:spcAft>
            </a:pPr>
            <a:r>
              <a:rPr lang="de-DE" sz="1600" dirty="0"/>
              <a:t>Aufgerufene Anwendungen</a:t>
            </a:r>
          </a:p>
          <a:p>
            <a:pPr>
              <a:lnSpc>
                <a:spcPct val="100000"/>
              </a:lnSpc>
              <a:spcBef>
                <a:spcPts val="0"/>
              </a:spcBef>
              <a:spcAft>
                <a:spcPts val="300"/>
              </a:spcAft>
            </a:pPr>
            <a:r>
              <a:rPr lang="de-DE" sz="1600" dirty="0"/>
              <a:t>Verfügbare Kanäle</a:t>
            </a:r>
          </a:p>
          <a:p>
            <a:pPr>
              <a:lnSpc>
                <a:spcPct val="100000"/>
              </a:lnSpc>
              <a:spcBef>
                <a:spcPts val="0"/>
              </a:spcBef>
              <a:spcAft>
                <a:spcPts val="300"/>
              </a:spcAft>
            </a:pPr>
            <a:r>
              <a:rPr lang="de-DE" sz="1600" dirty="0"/>
              <a:t>Informationen über externe Geräte am Smart-TV</a:t>
            </a:r>
          </a:p>
        </p:txBody>
      </p:sp>
    </p:spTree>
    <p:extLst>
      <p:ext uri="{BB962C8B-B14F-4D97-AF65-F5344CB8AC3E}">
        <p14:creationId xmlns:p14="http://schemas.microsoft.com/office/powerpoint/2010/main" val="2881801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200400" cy="365125"/>
          </a:xfrm>
        </p:spPr>
        <p:txBody>
          <a:bodyPr/>
          <a:lstStyle/>
          <a:p>
            <a:r>
              <a:rPr lang="de-DE" dirty="0"/>
              <a:t>Datenschutzrichtlinie – Sprachinformationen</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16</a:t>
            </a:fld>
            <a:endParaRPr lang="de-DE" dirty="0">
              <a:solidFill>
                <a:schemeClr val="bg1"/>
              </a:solidFill>
            </a:endParaRPr>
          </a:p>
        </p:txBody>
      </p:sp>
      <p:graphicFrame>
        <p:nvGraphicFramePr>
          <p:cNvPr id="5" name="Tabelle 4">
            <a:extLst>
              <a:ext uri="{FF2B5EF4-FFF2-40B4-BE49-F238E27FC236}">
                <a16:creationId xmlns:a16="http://schemas.microsoft.com/office/drawing/2014/main" id="{E165523F-454C-4004-9CC5-29D7058A72DD}"/>
              </a:ext>
            </a:extLst>
          </p:cNvPr>
          <p:cNvGraphicFramePr>
            <a:graphicFrameLocks noGrp="1"/>
          </p:cNvGraphicFramePr>
          <p:nvPr>
            <p:extLst>
              <p:ext uri="{D42A27DB-BD31-4B8C-83A1-F6EECF244321}">
                <p14:modId xmlns:p14="http://schemas.microsoft.com/office/powerpoint/2010/main" val="3522661575"/>
              </p:ext>
            </p:extLst>
          </p:nvPr>
        </p:nvGraphicFramePr>
        <p:xfrm>
          <a:off x="907084" y="1744070"/>
          <a:ext cx="10446716" cy="370840"/>
        </p:xfrm>
        <a:graphic>
          <a:graphicData uri="http://schemas.openxmlformats.org/drawingml/2006/table">
            <a:tbl>
              <a:tblPr firstRow="1" bandRow="1">
                <a:tableStyleId>{5C22544A-7EE6-4342-B048-85BDC9FD1C3A}</a:tableStyleId>
              </a:tblPr>
              <a:tblGrid>
                <a:gridCol w="2468633">
                  <a:extLst>
                    <a:ext uri="{9D8B030D-6E8A-4147-A177-3AD203B41FA5}">
                      <a16:colId xmlns:a16="http://schemas.microsoft.com/office/drawing/2014/main" val="3025931143"/>
                    </a:ext>
                  </a:extLst>
                </a:gridCol>
                <a:gridCol w="2754725">
                  <a:extLst>
                    <a:ext uri="{9D8B030D-6E8A-4147-A177-3AD203B41FA5}">
                      <a16:colId xmlns:a16="http://schemas.microsoft.com/office/drawing/2014/main" val="2526911444"/>
                    </a:ext>
                  </a:extLst>
                </a:gridCol>
                <a:gridCol w="2611679">
                  <a:extLst>
                    <a:ext uri="{9D8B030D-6E8A-4147-A177-3AD203B41FA5}">
                      <a16:colId xmlns:a16="http://schemas.microsoft.com/office/drawing/2014/main" val="2707012355"/>
                    </a:ext>
                  </a:extLst>
                </a:gridCol>
                <a:gridCol w="2611679">
                  <a:extLst>
                    <a:ext uri="{9D8B030D-6E8A-4147-A177-3AD203B41FA5}">
                      <a16:colId xmlns:a16="http://schemas.microsoft.com/office/drawing/2014/main" val="1954101472"/>
                    </a:ext>
                  </a:extLst>
                </a:gridCol>
              </a:tblGrid>
              <a:tr h="370840">
                <a:tc>
                  <a:txBody>
                    <a:bodyPr/>
                    <a:lstStyle/>
                    <a:p>
                      <a:pPr algn="ctr"/>
                      <a:r>
                        <a:rPr lang="de-DE" sz="1800" b="1" i="0" dirty="0">
                          <a:solidFill>
                            <a:srgbClr val="0070C0"/>
                          </a:solidFill>
                        </a:rPr>
                        <a:t>Geräteinformationen</a:t>
                      </a:r>
                      <a:endParaRPr lang="de-DE" b="1" i="0" dirty="0">
                        <a:solidFill>
                          <a:srgbClr val="0070C0"/>
                        </a:solidFill>
                      </a:endParaRPr>
                    </a:p>
                  </a:txBody>
                  <a:tcPr>
                    <a:solidFill>
                      <a:schemeClr val="bg1"/>
                    </a:solidFill>
                  </a:tcPr>
                </a:tc>
                <a:tc>
                  <a:txBody>
                    <a:bodyPr/>
                    <a:lstStyle/>
                    <a:p>
                      <a:pPr algn="ctr"/>
                      <a:r>
                        <a:rPr lang="de-DE" b="1" i="0" dirty="0">
                          <a:solidFill>
                            <a:srgbClr val="F96B01"/>
                          </a:solidFill>
                        </a:rPr>
                        <a:t>Daten zur Fernsehnutzung</a:t>
                      </a:r>
                    </a:p>
                  </a:txBody>
                  <a:tcPr>
                    <a:solidFill>
                      <a:schemeClr val="bg1"/>
                    </a:solidFill>
                  </a:tcPr>
                </a:tc>
                <a:tc>
                  <a:txBody>
                    <a:bodyPr/>
                    <a:lstStyle/>
                    <a:p>
                      <a:pPr algn="ctr"/>
                      <a:r>
                        <a:rPr lang="de-DE" b="1" i="0" dirty="0">
                          <a:solidFill>
                            <a:schemeClr val="accent6"/>
                          </a:solidFill>
                        </a:rPr>
                        <a:t>Standard-Nutzungsdaten</a:t>
                      </a:r>
                    </a:p>
                  </a:txBody>
                  <a:tcPr>
                    <a:solidFill>
                      <a:schemeClr val="bg1"/>
                    </a:solidFill>
                  </a:tcPr>
                </a:tc>
                <a:tc>
                  <a:txBody>
                    <a:bodyPr/>
                    <a:lstStyle/>
                    <a:p>
                      <a:pPr algn="ctr"/>
                      <a:r>
                        <a:rPr lang="de-DE" b="1" i="0" dirty="0">
                          <a:solidFill>
                            <a:srgbClr val="7030A0"/>
                          </a:solidFill>
                        </a:rPr>
                        <a:t>Sprachinformationen</a:t>
                      </a:r>
                    </a:p>
                  </a:txBody>
                  <a:tcPr>
                    <a:solidFill>
                      <a:schemeClr val="bg1"/>
                    </a:solidFill>
                  </a:tcPr>
                </a:tc>
                <a:extLst>
                  <a:ext uri="{0D108BD9-81ED-4DB2-BD59-A6C34878D82A}">
                    <a16:rowId xmlns:a16="http://schemas.microsoft.com/office/drawing/2014/main" val="2431827363"/>
                  </a:ext>
                </a:extLst>
              </a:tr>
            </a:tbl>
          </a:graphicData>
        </a:graphic>
      </p:graphicFrame>
      <p:cxnSp>
        <p:nvCxnSpPr>
          <p:cNvPr id="14" name="Gerade Verbindung mit Pfeil 13">
            <a:extLst>
              <a:ext uri="{FF2B5EF4-FFF2-40B4-BE49-F238E27FC236}">
                <a16:creationId xmlns:a16="http://schemas.microsoft.com/office/drawing/2014/main" id="{16AE4E07-B785-42BE-AA17-D3819085AB20}"/>
              </a:ext>
            </a:extLst>
          </p:cNvPr>
          <p:cNvCxnSpPr>
            <a:cxnSpLocks/>
          </p:cNvCxnSpPr>
          <p:nvPr/>
        </p:nvCxnSpPr>
        <p:spPr>
          <a:xfrm>
            <a:off x="2138183" y="2211163"/>
            <a:ext cx="0" cy="4907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Gerade Verbindung mit Pfeil 15">
            <a:extLst>
              <a:ext uri="{FF2B5EF4-FFF2-40B4-BE49-F238E27FC236}">
                <a16:creationId xmlns:a16="http://schemas.microsoft.com/office/drawing/2014/main" id="{12DCD681-86AA-4DAA-9F06-31647B149728}"/>
              </a:ext>
            </a:extLst>
          </p:cNvPr>
          <p:cNvCxnSpPr>
            <a:cxnSpLocks/>
          </p:cNvCxnSpPr>
          <p:nvPr/>
        </p:nvCxnSpPr>
        <p:spPr>
          <a:xfrm>
            <a:off x="4731278" y="2211163"/>
            <a:ext cx="0" cy="4907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Gerade Verbindung mit Pfeil 16">
            <a:extLst>
              <a:ext uri="{FF2B5EF4-FFF2-40B4-BE49-F238E27FC236}">
                <a16:creationId xmlns:a16="http://schemas.microsoft.com/office/drawing/2014/main" id="{62A2D759-7963-478D-9EB4-67BD5E444634}"/>
              </a:ext>
            </a:extLst>
          </p:cNvPr>
          <p:cNvCxnSpPr>
            <a:cxnSpLocks/>
          </p:cNvCxnSpPr>
          <p:nvPr/>
        </p:nvCxnSpPr>
        <p:spPr>
          <a:xfrm>
            <a:off x="7412600" y="2211163"/>
            <a:ext cx="0" cy="4907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Gerade Verbindung mit Pfeil 17">
            <a:extLst>
              <a:ext uri="{FF2B5EF4-FFF2-40B4-BE49-F238E27FC236}">
                <a16:creationId xmlns:a16="http://schemas.microsoft.com/office/drawing/2014/main" id="{5C94C04F-76EA-4F6C-BDD8-64FA11D7C306}"/>
              </a:ext>
            </a:extLst>
          </p:cNvPr>
          <p:cNvCxnSpPr>
            <a:cxnSpLocks/>
          </p:cNvCxnSpPr>
          <p:nvPr/>
        </p:nvCxnSpPr>
        <p:spPr>
          <a:xfrm>
            <a:off x="10087049" y="2211163"/>
            <a:ext cx="0" cy="490788"/>
          </a:xfrm>
          <a:prstGeom prst="straightConnector1">
            <a:avLst/>
          </a:prstGeom>
          <a:ln>
            <a:solidFill>
              <a:srgbClr val="7030A0"/>
            </a:solidFill>
            <a:tailEnd type="triangle"/>
          </a:ln>
        </p:spPr>
        <p:style>
          <a:lnRef idx="3">
            <a:schemeClr val="accent4"/>
          </a:lnRef>
          <a:fillRef idx="0">
            <a:schemeClr val="accent4"/>
          </a:fillRef>
          <a:effectRef idx="2">
            <a:schemeClr val="accent4"/>
          </a:effectRef>
          <a:fontRef idx="minor">
            <a:schemeClr val="tx1"/>
          </a:fontRef>
        </p:style>
      </p:cxnSp>
      <p:sp>
        <p:nvSpPr>
          <p:cNvPr id="19" name="Inhaltsplatzhalter 2">
            <a:extLst>
              <a:ext uri="{FF2B5EF4-FFF2-40B4-BE49-F238E27FC236}">
                <a16:creationId xmlns:a16="http://schemas.microsoft.com/office/drawing/2014/main" id="{39302717-32B7-478C-A4C9-51B37040E3BA}"/>
              </a:ext>
            </a:extLst>
          </p:cNvPr>
          <p:cNvSpPr>
            <a:spLocks noGrp="1"/>
          </p:cNvSpPr>
          <p:nvPr>
            <p:ph idx="1"/>
          </p:nvPr>
        </p:nvSpPr>
        <p:spPr>
          <a:xfrm>
            <a:off x="720238" y="2858337"/>
            <a:ext cx="2861162" cy="3253708"/>
          </a:xfrm>
        </p:spPr>
        <p:txBody>
          <a:bodyPr>
            <a:noAutofit/>
          </a:bodyPr>
          <a:lstStyle/>
          <a:p>
            <a:pPr>
              <a:lnSpc>
                <a:spcPct val="100000"/>
              </a:lnSpc>
              <a:spcBef>
                <a:spcPts val="0"/>
              </a:spcBef>
              <a:spcAft>
                <a:spcPts val="300"/>
              </a:spcAft>
            </a:pPr>
            <a:r>
              <a:rPr lang="de-DE" sz="1600" dirty="0"/>
              <a:t>Authentifizierung</a:t>
            </a:r>
          </a:p>
          <a:p>
            <a:pPr>
              <a:lnSpc>
                <a:spcPct val="100000"/>
              </a:lnSpc>
              <a:spcBef>
                <a:spcPts val="0"/>
              </a:spcBef>
              <a:spcAft>
                <a:spcPts val="300"/>
              </a:spcAft>
            </a:pPr>
            <a:r>
              <a:rPr lang="de-DE" sz="1600" dirty="0"/>
              <a:t>Ländercode</a:t>
            </a:r>
          </a:p>
          <a:p>
            <a:pPr>
              <a:lnSpc>
                <a:spcPct val="100000"/>
              </a:lnSpc>
              <a:spcBef>
                <a:spcPts val="0"/>
              </a:spcBef>
              <a:spcAft>
                <a:spcPts val="300"/>
              </a:spcAft>
            </a:pPr>
            <a:r>
              <a:rPr lang="de-DE" sz="1600" dirty="0"/>
              <a:t>Postleitzahl</a:t>
            </a:r>
          </a:p>
          <a:p>
            <a:pPr>
              <a:lnSpc>
                <a:spcPct val="100000"/>
              </a:lnSpc>
              <a:spcBef>
                <a:spcPts val="0"/>
              </a:spcBef>
              <a:spcAft>
                <a:spcPts val="300"/>
              </a:spcAft>
            </a:pPr>
            <a:r>
              <a:rPr lang="de-DE" sz="1600" dirty="0"/>
              <a:t>IP-Adresse</a:t>
            </a:r>
          </a:p>
          <a:p>
            <a:pPr>
              <a:lnSpc>
                <a:spcPct val="100000"/>
              </a:lnSpc>
              <a:spcBef>
                <a:spcPts val="0"/>
              </a:spcBef>
              <a:spcAft>
                <a:spcPts val="300"/>
              </a:spcAft>
            </a:pPr>
            <a:r>
              <a:rPr lang="de-DE" sz="1600" dirty="0"/>
              <a:t>Gerätetyp</a:t>
            </a:r>
          </a:p>
          <a:p>
            <a:pPr>
              <a:lnSpc>
                <a:spcPct val="100000"/>
              </a:lnSpc>
              <a:spcBef>
                <a:spcPts val="0"/>
              </a:spcBef>
              <a:spcAft>
                <a:spcPts val="300"/>
              </a:spcAft>
            </a:pPr>
            <a:r>
              <a:rPr lang="de-DE" sz="1600" dirty="0"/>
              <a:t>MAC-Adresse</a:t>
            </a:r>
          </a:p>
          <a:p>
            <a:pPr>
              <a:lnSpc>
                <a:spcPct val="100000"/>
              </a:lnSpc>
              <a:spcBef>
                <a:spcPts val="0"/>
              </a:spcBef>
              <a:spcAft>
                <a:spcPts val="300"/>
              </a:spcAft>
            </a:pPr>
            <a:r>
              <a:rPr lang="de-DE" sz="1600" dirty="0"/>
              <a:t>Software-Plattform-Version</a:t>
            </a:r>
          </a:p>
          <a:p>
            <a:pPr>
              <a:lnSpc>
                <a:spcPct val="100000"/>
              </a:lnSpc>
              <a:spcBef>
                <a:spcPts val="0"/>
              </a:spcBef>
              <a:spcAft>
                <a:spcPts val="300"/>
              </a:spcAft>
            </a:pPr>
            <a:r>
              <a:rPr lang="de-DE" sz="1600" dirty="0"/>
              <a:t>Sprache</a:t>
            </a:r>
          </a:p>
          <a:p>
            <a:pPr>
              <a:lnSpc>
                <a:spcPct val="100000"/>
              </a:lnSpc>
              <a:spcBef>
                <a:spcPts val="0"/>
              </a:spcBef>
              <a:spcAft>
                <a:spcPts val="300"/>
              </a:spcAft>
            </a:pPr>
            <a:r>
              <a:rPr lang="de-DE" sz="1600" dirty="0"/>
              <a:t>Digitalempfängerhersteller</a:t>
            </a:r>
          </a:p>
          <a:p>
            <a:pPr>
              <a:lnSpc>
                <a:spcPct val="100000"/>
              </a:lnSpc>
              <a:spcBef>
                <a:spcPts val="0"/>
              </a:spcBef>
              <a:spcAft>
                <a:spcPts val="300"/>
              </a:spcAft>
            </a:pPr>
            <a:r>
              <a:rPr lang="de-DE" sz="1600" dirty="0"/>
              <a:t>Bildschirmauflösung</a:t>
            </a:r>
          </a:p>
          <a:p>
            <a:pPr>
              <a:lnSpc>
                <a:spcPct val="100000"/>
              </a:lnSpc>
              <a:spcBef>
                <a:spcPts val="0"/>
              </a:spcBef>
              <a:spcAft>
                <a:spcPts val="300"/>
              </a:spcAft>
            </a:pPr>
            <a:r>
              <a:rPr lang="de-DE" sz="1600" dirty="0"/>
              <a:t>Modellnummer</a:t>
            </a:r>
          </a:p>
        </p:txBody>
      </p:sp>
      <p:sp>
        <p:nvSpPr>
          <p:cNvPr id="28" name="Inhaltsplatzhalter 2">
            <a:extLst>
              <a:ext uri="{FF2B5EF4-FFF2-40B4-BE49-F238E27FC236}">
                <a16:creationId xmlns:a16="http://schemas.microsoft.com/office/drawing/2014/main" id="{22F642A4-CF51-4EE7-8172-CC3830D00598}"/>
              </a:ext>
            </a:extLst>
          </p:cNvPr>
          <p:cNvSpPr txBox="1">
            <a:spLocks/>
          </p:cNvSpPr>
          <p:nvPr/>
        </p:nvSpPr>
        <p:spPr>
          <a:xfrm>
            <a:off x="3353376" y="2863759"/>
            <a:ext cx="2755803" cy="2966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de-DE" sz="1600" dirty="0"/>
              <a:t>Kanalname</a:t>
            </a:r>
          </a:p>
          <a:p>
            <a:pPr>
              <a:lnSpc>
                <a:spcPct val="100000"/>
              </a:lnSpc>
              <a:spcBef>
                <a:spcPts val="0"/>
              </a:spcBef>
              <a:spcAft>
                <a:spcPts val="300"/>
              </a:spcAft>
            </a:pPr>
            <a:r>
              <a:rPr lang="de-DE" sz="1600" dirty="0"/>
              <a:t>Angeforderte Inhalte</a:t>
            </a:r>
          </a:p>
          <a:p>
            <a:pPr>
              <a:lnSpc>
                <a:spcPct val="100000"/>
              </a:lnSpc>
              <a:spcBef>
                <a:spcPts val="0"/>
              </a:spcBef>
              <a:spcAft>
                <a:spcPts val="300"/>
              </a:spcAft>
            </a:pPr>
            <a:r>
              <a:rPr lang="de-DE" sz="1600" dirty="0"/>
              <a:t>Vorgänge beim Ansehen</a:t>
            </a:r>
          </a:p>
          <a:p>
            <a:pPr>
              <a:lnSpc>
                <a:spcPct val="100000"/>
              </a:lnSpc>
              <a:spcBef>
                <a:spcPts val="0"/>
              </a:spcBef>
              <a:spcAft>
                <a:spcPts val="300"/>
              </a:spcAft>
            </a:pPr>
            <a:r>
              <a:rPr lang="de-DE" sz="1600" dirty="0"/>
              <a:t>Dauer</a:t>
            </a:r>
          </a:p>
          <a:p>
            <a:pPr>
              <a:lnSpc>
                <a:spcPct val="100000"/>
              </a:lnSpc>
              <a:spcBef>
                <a:spcPts val="0"/>
              </a:spcBef>
              <a:spcAft>
                <a:spcPts val="300"/>
              </a:spcAft>
            </a:pPr>
            <a:r>
              <a:rPr lang="de-DE" sz="1600" dirty="0"/>
              <a:t>Übertragungswege</a:t>
            </a:r>
          </a:p>
        </p:txBody>
      </p:sp>
      <p:sp>
        <p:nvSpPr>
          <p:cNvPr id="29" name="Inhaltsplatzhalter 2">
            <a:extLst>
              <a:ext uri="{FF2B5EF4-FFF2-40B4-BE49-F238E27FC236}">
                <a16:creationId xmlns:a16="http://schemas.microsoft.com/office/drawing/2014/main" id="{F56B30CC-5B53-4B4E-A5DE-3E350E041BBD}"/>
              </a:ext>
            </a:extLst>
          </p:cNvPr>
          <p:cNvSpPr txBox="1">
            <a:spLocks/>
          </p:cNvSpPr>
          <p:nvPr/>
        </p:nvSpPr>
        <p:spPr>
          <a:xfrm>
            <a:off x="6033266" y="2863759"/>
            <a:ext cx="2758667" cy="2966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de-DE" sz="1600" dirty="0"/>
              <a:t>Geklickte Menüpunkte</a:t>
            </a:r>
          </a:p>
          <a:p>
            <a:pPr>
              <a:lnSpc>
                <a:spcPct val="100000"/>
              </a:lnSpc>
              <a:spcBef>
                <a:spcPts val="0"/>
              </a:spcBef>
              <a:spcAft>
                <a:spcPts val="300"/>
              </a:spcAft>
            </a:pPr>
            <a:r>
              <a:rPr lang="de-DE" sz="1600" dirty="0"/>
              <a:t>Aufgerufene Anwendungen</a:t>
            </a:r>
          </a:p>
          <a:p>
            <a:pPr>
              <a:lnSpc>
                <a:spcPct val="100000"/>
              </a:lnSpc>
              <a:spcBef>
                <a:spcPts val="0"/>
              </a:spcBef>
              <a:spcAft>
                <a:spcPts val="300"/>
              </a:spcAft>
            </a:pPr>
            <a:r>
              <a:rPr lang="de-DE" sz="1600" dirty="0"/>
              <a:t>Verfügbare Kanäle</a:t>
            </a:r>
          </a:p>
          <a:p>
            <a:pPr>
              <a:lnSpc>
                <a:spcPct val="100000"/>
              </a:lnSpc>
              <a:spcBef>
                <a:spcPts val="0"/>
              </a:spcBef>
              <a:spcAft>
                <a:spcPts val="300"/>
              </a:spcAft>
            </a:pPr>
            <a:r>
              <a:rPr lang="de-DE" sz="1600" dirty="0"/>
              <a:t>Informationen über externe Geräte am Smart-TV</a:t>
            </a:r>
          </a:p>
        </p:txBody>
      </p:sp>
      <p:sp>
        <p:nvSpPr>
          <p:cNvPr id="30" name="Inhaltsplatzhalter 2">
            <a:extLst>
              <a:ext uri="{FF2B5EF4-FFF2-40B4-BE49-F238E27FC236}">
                <a16:creationId xmlns:a16="http://schemas.microsoft.com/office/drawing/2014/main" id="{30A30653-EEA3-4C82-A8A7-2CB896C24F01}"/>
              </a:ext>
            </a:extLst>
          </p:cNvPr>
          <p:cNvSpPr txBox="1">
            <a:spLocks/>
          </p:cNvSpPr>
          <p:nvPr/>
        </p:nvSpPr>
        <p:spPr>
          <a:xfrm>
            <a:off x="8709147" y="2863759"/>
            <a:ext cx="2755803" cy="2966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300"/>
              </a:spcAft>
            </a:pPr>
            <a:r>
              <a:rPr lang="de-DE" sz="1600" dirty="0"/>
              <a:t>Sprachbefehle</a:t>
            </a:r>
          </a:p>
        </p:txBody>
      </p:sp>
    </p:spTree>
    <p:extLst>
      <p:ext uri="{BB962C8B-B14F-4D97-AF65-F5344CB8AC3E}">
        <p14:creationId xmlns:p14="http://schemas.microsoft.com/office/powerpoint/2010/main" val="2635670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259412" cy="365125"/>
          </a:xfrm>
        </p:spPr>
        <p:txBody>
          <a:bodyPr/>
          <a:lstStyle/>
          <a:p>
            <a:r>
              <a:rPr lang="de-DE" dirty="0"/>
              <a:t>Datenschutzrichtlinie – personenbezogene Daten</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17</a:t>
            </a:fld>
            <a:endParaRPr lang="de-DE" dirty="0">
              <a:solidFill>
                <a:schemeClr val="bg1"/>
              </a:solidFill>
            </a:endParaRPr>
          </a:p>
        </p:txBody>
      </p:sp>
      <p:graphicFrame>
        <p:nvGraphicFramePr>
          <p:cNvPr id="5" name="Tabelle 4">
            <a:extLst>
              <a:ext uri="{FF2B5EF4-FFF2-40B4-BE49-F238E27FC236}">
                <a16:creationId xmlns:a16="http://schemas.microsoft.com/office/drawing/2014/main" id="{E165523F-454C-4004-9CC5-29D7058A72DD}"/>
              </a:ext>
            </a:extLst>
          </p:cNvPr>
          <p:cNvGraphicFramePr>
            <a:graphicFrameLocks noGrp="1"/>
          </p:cNvGraphicFramePr>
          <p:nvPr/>
        </p:nvGraphicFramePr>
        <p:xfrm>
          <a:off x="907084" y="1744070"/>
          <a:ext cx="10446716" cy="370840"/>
        </p:xfrm>
        <a:graphic>
          <a:graphicData uri="http://schemas.openxmlformats.org/drawingml/2006/table">
            <a:tbl>
              <a:tblPr firstRow="1" bandRow="1">
                <a:tableStyleId>{5C22544A-7EE6-4342-B048-85BDC9FD1C3A}</a:tableStyleId>
              </a:tblPr>
              <a:tblGrid>
                <a:gridCol w="2468633">
                  <a:extLst>
                    <a:ext uri="{9D8B030D-6E8A-4147-A177-3AD203B41FA5}">
                      <a16:colId xmlns:a16="http://schemas.microsoft.com/office/drawing/2014/main" val="3025931143"/>
                    </a:ext>
                  </a:extLst>
                </a:gridCol>
                <a:gridCol w="2754725">
                  <a:extLst>
                    <a:ext uri="{9D8B030D-6E8A-4147-A177-3AD203B41FA5}">
                      <a16:colId xmlns:a16="http://schemas.microsoft.com/office/drawing/2014/main" val="2526911444"/>
                    </a:ext>
                  </a:extLst>
                </a:gridCol>
                <a:gridCol w="2611679">
                  <a:extLst>
                    <a:ext uri="{9D8B030D-6E8A-4147-A177-3AD203B41FA5}">
                      <a16:colId xmlns:a16="http://schemas.microsoft.com/office/drawing/2014/main" val="2707012355"/>
                    </a:ext>
                  </a:extLst>
                </a:gridCol>
                <a:gridCol w="2611679">
                  <a:extLst>
                    <a:ext uri="{9D8B030D-6E8A-4147-A177-3AD203B41FA5}">
                      <a16:colId xmlns:a16="http://schemas.microsoft.com/office/drawing/2014/main" val="1954101472"/>
                    </a:ext>
                  </a:extLst>
                </a:gridCol>
              </a:tblGrid>
              <a:tr h="370840">
                <a:tc>
                  <a:txBody>
                    <a:bodyPr/>
                    <a:lstStyle/>
                    <a:p>
                      <a:pPr algn="ctr"/>
                      <a:r>
                        <a:rPr lang="de-DE" sz="1800" b="1" i="0" dirty="0">
                          <a:solidFill>
                            <a:srgbClr val="0070C0"/>
                          </a:solidFill>
                        </a:rPr>
                        <a:t>Geräteinformationen</a:t>
                      </a:r>
                      <a:endParaRPr lang="de-DE" b="1" i="0" dirty="0">
                        <a:solidFill>
                          <a:srgbClr val="0070C0"/>
                        </a:solidFill>
                      </a:endParaRPr>
                    </a:p>
                  </a:txBody>
                  <a:tcPr>
                    <a:solidFill>
                      <a:schemeClr val="bg1"/>
                    </a:solidFill>
                  </a:tcPr>
                </a:tc>
                <a:tc>
                  <a:txBody>
                    <a:bodyPr/>
                    <a:lstStyle/>
                    <a:p>
                      <a:pPr algn="ctr"/>
                      <a:r>
                        <a:rPr lang="de-DE" b="1" i="0" dirty="0">
                          <a:solidFill>
                            <a:srgbClr val="F96B01"/>
                          </a:solidFill>
                        </a:rPr>
                        <a:t>Daten zur Fernsehnutzung</a:t>
                      </a:r>
                    </a:p>
                  </a:txBody>
                  <a:tcPr>
                    <a:solidFill>
                      <a:schemeClr val="bg1"/>
                    </a:solidFill>
                  </a:tcPr>
                </a:tc>
                <a:tc>
                  <a:txBody>
                    <a:bodyPr/>
                    <a:lstStyle/>
                    <a:p>
                      <a:pPr algn="ctr"/>
                      <a:r>
                        <a:rPr lang="de-DE" b="1" i="0" dirty="0">
                          <a:solidFill>
                            <a:schemeClr val="accent6"/>
                          </a:solidFill>
                        </a:rPr>
                        <a:t>Standard-Nutzungsdaten</a:t>
                      </a:r>
                    </a:p>
                  </a:txBody>
                  <a:tcPr>
                    <a:solidFill>
                      <a:schemeClr val="bg1"/>
                    </a:solidFill>
                  </a:tcPr>
                </a:tc>
                <a:tc>
                  <a:txBody>
                    <a:bodyPr/>
                    <a:lstStyle/>
                    <a:p>
                      <a:pPr algn="ctr"/>
                      <a:r>
                        <a:rPr lang="de-DE" b="1" i="0" dirty="0">
                          <a:solidFill>
                            <a:srgbClr val="7030A0"/>
                          </a:solidFill>
                        </a:rPr>
                        <a:t>Sprachinformationen</a:t>
                      </a:r>
                    </a:p>
                  </a:txBody>
                  <a:tcPr>
                    <a:solidFill>
                      <a:schemeClr val="bg1"/>
                    </a:solidFill>
                  </a:tcPr>
                </a:tc>
                <a:extLst>
                  <a:ext uri="{0D108BD9-81ED-4DB2-BD59-A6C34878D82A}">
                    <a16:rowId xmlns:a16="http://schemas.microsoft.com/office/drawing/2014/main" val="2431827363"/>
                  </a:ext>
                </a:extLst>
              </a:tr>
            </a:tbl>
          </a:graphicData>
        </a:graphic>
      </p:graphicFrame>
      <p:cxnSp>
        <p:nvCxnSpPr>
          <p:cNvPr id="14" name="Gerade Verbindung mit Pfeil 13">
            <a:extLst>
              <a:ext uri="{FF2B5EF4-FFF2-40B4-BE49-F238E27FC236}">
                <a16:creationId xmlns:a16="http://schemas.microsoft.com/office/drawing/2014/main" id="{16AE4E07-B785-42BE-AA17-D3819085AB20}"/>
              </a:ext>
            </a:extLst>
          </p:cNvPr>
          <p:cNvCxnSpPr>
            <a:cxnSpLocks/>
          </p:cNvCxnSpPr>
          <p:nvPr/>
        </p:nvCxnSpPr>
        <p:spPr>
          <a:xfrm>
            <a:off x="2138183" y="2211163"/>
            <a:ext cx="0" cy="4907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Gerade Verbindung mit Pfeil 15">
            <a:extLst>
              <a:ext uri="{FF2B5EF4-FFF2-40B4-BE49-F238E27FC236}">
                <a16:creationId xmlns:a16="http://schemas.microsoft.com/office/drawing/2014/main" id="{12DCD681-86AA-4DAA-9F06-31647B149728}"/>
              </a:ext>
            </a:extLst>
          </p:cNvPr>
          <p:cNvCxnSpPr>
            <a:cxnSpLocks/>
          </p:cNvCxnSpPr>
          <p:nvPr/>
        </p:nvCxnSpPr>
        <p:spPr>
          <a:xfrm>
            <a:off x="4731278" y="2211163"/>
            <a:ext cx="0" cy="4907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Gerade Verbindung mit Pfeil 16">
            <a:extLst>
              <a:ext uri="{FF2B5EF4-FFF2-40B4-BE49-F238E27FC236}">
                <a16:creationId xmlns:a16="http://schemas.microsoft.com/office/drawing/2014/main" id="{62A2D759-7963-478D-9EB4-67BD5E444634}"/>
              </a:ext>
            </a:extLst>
          </p:cNvPr>
          <p:cNvCxnSpPr>
            <a:cxnSpLocks/>
          </p:cNvCxnSpPr>
          <p:nvPr/>
        </p:nvCxnSpPr>
        <p:spPr>
          <a:xfrm>
            <a:off x="7412600" y="2211163"/>
            <a:ext cx="0" cy="4907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Gerade Verbindung mit Pfeil 17">
            <a:extLst>
              <a:ext uri="{FF2B5EF4-FFF2-40B4-BE49-F238E27FC236}">
                <a16:creationId xmlns:a16="http://schemas.microsoft.com/office/drawing/2014/main" id="{5C94C04F-76EA-4F6C-BDD8-64FA11D7C306}"/>
              </a:ext>
            </a:extLst>
          </p:cNvPr>
          <p:cNvCxnSpPr>
            <a:cxnSpLocks/>
          </p:cNvCxnSpPr>
          <p:nvPr/>
        </p:nvCxnSpPr>
        <p:spPr>
          <a:xfrm>
            <a:off x="10087049" y="2211163"/>
            <a:ext cx="0" cy="490788"/>
          </a:xfrm>
          <a:prstGeom prst="straightConnector1">
            <a:avLst/>
          </a:prstGeom>
          <a:ln>
            <a:solidFill>
              <a:srgbClr val="7030A0"/>
            </a:solidFill>
            <a:tailEnd type="triangle"/>
          </a:ln>
        </p:spPr>
        <p:style>
          <a:lnRef idx="3">
            <a:schemeClr val="accent4"/>
          </a:lnRef>
          <a:fillRef idx="0">
            <a:schemeClr val="accent4"/>
          </a:fillRef>
          <a:effectRef idx="2">
            <a:schemeClr val="accent4"/>
          </a:effectRef>
          <a:fontRef idx="minor">
            <a:schemeClr val="tx1"/>
          </a:fontRef>
        </p:style>
      </p:cxnSp>
      <p:sp>
        <p:nvSpPr>
          <p:cNvPr id="19" name="Inhaltsplatzhalter 2">
            <a:extLst>
              <a:ext uri="{FF2B5EF4-FFF2-40B4-BE49-F238E27FC236}">
                <a16:creationId xmlns:a16="http://schemas.microsoft.com/office/drawing/2014/main" id="{39302717-32B7-478C-A4C9-51B37040E3BA}"/>
              </a:ext>
            </a:extLst>
          </p:cNvPr>
          <p:cNvSpPr>
            <a:spLocks noGrp="1"/>
          </p:cNvSpPr>
          <p:nvPr>
            <p:ph idx="1"/>
          </p:nvPr>
        </p:nvSpPr>
        <p:spPr>
          <a:xfrm>
            <a:off x="720238" y="2858337"/>
            <a:ext cx="2861162" cy="3253708"/>
          </a:xfrm>
        </p:spPr>
        <p:txBody>
          <a:bodyPr>
            <a:noAutofit/>
          </a:bodyPr>
          <a:lstStyle/>
          <a:p>
            <a:pPr>
              <a:lnSpc>
                <a:spcPct val="100000"/>
              </a:lnSpc>
              <a:spcBef>
                <a:spcPts val="0"/>
              </a:spcBef>
              <a:spcAft>
                <a:spcPts val="300"/>
              </a:spcAft>
            </a:pPr>
            <a:r>
              <a:rPr lang="de-DE" sz="1600" dirty="0"/>
              <a:t>Authentifizierung</a:t>
            </a:r>
          </a:p>
          <a:p>
            <a:pPr>
              <a:lnSpc>
                <a:spcPct val="100000"/>
              </a:lnSpc>
              <a:spcBef>
                <a:spcPts val="0"/>
              </a:spcBef>
              <a:spcAft>
                <a:spcPts val="300"/>
              </a:spcAft>
            </a:pPr>
            <a:r>
              <a:rPr lang="de-DE" sz="1600" dirty="0"/>
              <a:t>Ländercode</a:t>
            </a:r>
          </a:p>
          <a:p>
            <a:pPr>
              <a:lnSpc>
                <a:spcPct val="100000"/>
              </a:lnSpc>
              <a:spcBef>
                <a:spcPts val="0"/>
              </a:spcBef>
              <a:spcAft>
                <a:spcPts val="300"/>
              </a:spcAft>
            </a:pPr>
            <a:r>
              <a:rPr lang="de-DE" sz="1600" dirty="0"/>
              <a:t>Postleitzahl</a:t>
            </a:r>
          </a:p>
          <a:p>
            <a:pPr>
              <a:lnSpc>
                <a:spcPct val="100000"/>
              </a:lnSpc>
              <a:spcBef>
                <a:spcPts val="0"/>
              </a:spcBef>
              <a:spcAft>
                <a:spcPts val="300"/>
              </a:spcAft>
            </a:pPr>
            <a:r>
              <a:rPr lang="de-DE" sz="1600" dirty="0"/>
              <a:t>IP-Adresse</a:t>
            </a:r>
          </a:p>
          <a:p>
            <a:pPr>
              <a:lnSpc>
                <a:spcPct val="100000"/>
              </a:lnSpc>
              <a:spcBef>
                <a:spcPts val="0"/>
              </a:spcBef>
              <a:spcAft>
                <a:spcPts val="300"/>
              </a:spcAft>
            </a:pPr>
            <a:r>
              <a:rPr lang="de-DE" sz="1600" dirty="0"/>
              <a:t>Gerätetyp</a:t>
            </a:r>
          </a:p>
          <a:p>
            <a:pPr>
              <a:lnSpc>
                <a:spcPct val="100000"/>
              </a:lnSpc>
              <a:spcBef>
                <a:spcPts val="0"/>
              </a:spcBef>
              <a:spcAft>
                <a:spcPts val="300"/>
              </a:spcAft>
            </a:pPr>
            <a:r>
              <a:rPr lang="de-DE" sz="1600" dirty="0"/>
              <a:t>MAC-Adresse</a:t>
            </a:r>
          </a:p>
          <a:p>
            <a:pPr>
              <a:lnSpc>
                <a:spcPct val="100000"/>
              </a:lnSpc>
              <a:spcBef>
                <a:spcPts val="0"/>
              </a:spcBef>
              <a:spcAft>
                <a:spcPts val="300"/>
              </a:spcAft>
            </a:pPr>
            <a:r>
              <a:rPr lang="de-DE" sz="1600" dirty="0"/>
              <a:t>Software-Plattform-Version</a:t>
            </a:r>
          </a:p>
          <a:p>
            <a:pPr>
              <a:lnSpc>
                <a:spcPct val="100000"/>
              </a:lnSpc>
              <a:spcBef>
                <a:spcPts val="0"/>
              </a:spcBef>
              <a:spcAft>
                <a:spcPts val="300"/>
              </a:spcAft>
            </a:pPr>
            <a:r>
              <a:rPr lang="de-DE" sz="1600" dirty="0"/>
              <a:t>Sprache</a:t>
            </a:r>
          </a:p>
          <a:p>
            <a:pPr>
              <a:lnSpc>
                <a:spcPct val="100000"/>
              </a:lnSpc>
              <a:spcBef>
                <a:spcPts val="0"/>
              </a:spcBef>
              <a:spcAft>
                <a:spcPts val="300"/>
              </a:spcAft>
            </a:pPr>
            <a:r>
              <a:rPr lang="de-DE" sz="1600" dirty="0"/>
              <a:t>Digitalempfängerhersteller</a:t>
            </a:r>
          </a:p>
          <a:p>
            <a:pPr>
              <a:lnSpc>
                <a:spcPct val="100000"/>
              </a:lnSpc>
              <a:spcBef>
                <a:spcPts val="0"/>
              </a:spcBef>
              <a:spcAft>
                <a:spcPts val="300"/>
              </a:spcAft>
            </a:pPr>
            <a:r>
              <a:rPr lang="de-DE" sz="1600" dirty="0"/>
              <a:t>Bildschirmauflösung</a:t>
            </a:r>
          </a:p>
          <a:p>
            <a:pPr>
              <a:lnSpc>
                <a:spcPct val="100000"/>
              </a:lnSpc>
              <a:spcBef>
                <a:spcPts val="0"/>
              </a:spcBef>
              <a:spcAft>
                <a:spcPts val="300"/>
              </a:spcAft>
            </a:pPr>
            <a:r>
              <a:rPr lang="de-DE" sz="1600" dirty="0"/>
              <a:t>Modellnummer</a:t>
            </a:r>
          </a:p>
        </p:txBody>
      </p:sp>
      <p:sp>
        <p:nvSpPr>
          <p:cNvPr id="28" name="Inhaltsplatzhalter 2">
            <a:extLst>
              <a:ext uri="{FF2B5EF4-FFF2-40B4-BE49-F238E27FC236}">
                <a16:creationId xmlns:a16="http://schemas.microsoft.com/office/drawing/2014/main" id="{22F642A4-CF51-4EE7-8172-CC3830D00598}"/>
              </a:ext>
            </a:extLst>
          </p:cNvPr>
          <p:cNvSpPr txBox="1">
            <a:spLocks/>
          </p:cNvSpPr>
          <p:nvPr/>
        </p:nvSpPr>
        <p:spPr>
          <a:xfrm>
            <a:off x="3353376" y="2863759"/>
            <a:ext cx="2755803" cy="2966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de-DE" sz="1600" dirty="0"/>
              <a:t>Kanalname</a:t>
            </a:r>
          </a:p>
          <a:p>
            <a:pPr>
              <a:lnSpc>
                <a:spcPct val="100000"/>
              </a:lnSpc>
              <a:spcBef>
                <a:spcPts val="0"/>
              </a:spcBef>
              <a:spcAft>
                <a:spcPts val="300"/>
              </a:spcAft>
            </a:pPr>
            <a:r>
              <a:rPr lang="de-DE" sz="1600" dirty="0"/>
              <a:t>Angeforderte Inhalte</a:t>
            </a:r>
          </a:p>
          <a:p>
            <a:pPr>
              <a:lnSpc>
                <a:spcPct val="100000"/>
              </a:lnSpc>
              <a:spcBef>
                <a:spcPts val="0"/>
              </a:spcBef>
              <a:spcAft>
                <a:spcPts val="300"/>
              </a:spcAft>
            </a:pPr>
            <a:r>
              <a:rPr lang="de-DE" sz="1600" dirty="0"/>
              <a:t>Vorgänge beim Ansehen</a:t>
            </a:r>
          </a:p>
          <a:p>
            <a:pPr>
              <a:lnSpc>
                <a:spcPct val="100000"/>
              </a:lnSpc>
              <a:spcBef>
                <a:spcPts val="0"/>
              </a:spcBef>
              <a:spcAft>
                <a:spcPts val="300"/>
              </a:spcAft>
            </a:pPr>
            <a:r>
              <a:rPr lang="de-DE" sz="1600" dirty="0"/>
              <a:t>Dauer</a:t>
            </a:r>
          </a:p>
          <a:p>
            <a:pPr>
              <a:lnSpc>
                <a:spcPct val="100000"/>
              </a:lnSpc>
              <a:spcBef>
                <a:spcPts val="0"/>
              </a:spcBef>
              <a:spcAft>
                <a:spcPts val="300"/>
              </a:spcAft>
            </a:pPr>
            <a:r>
              <a:rPr lang="de-DE" sz="1600" dirty="0"/>
              <a:t>Übertragungswege</a:t>
            </a:r>
          </a:p>
        </p:txBody>
      </p:sp>
      <p:sp>
        <p:nvSpPr>
          <p:cNvPr id="29" name="Inhaltsplatzhalter 2">
            <a:extLst>
              <a:ext uri="{FF2B5EF4-FFF2-40B4-BE49-F238E27FC236}">
                <a16:creationId xmlns:a16="http://schemas.microsoft.com/office/drawing/2014/main" id="{F56B30CC-5B53-4B4E-A5DE-3E350E041BBD}"/>
              </a:ext>
            </a:extLst>
          </p:cNvPr>
          <p:cNvSpPr txBox="1">
            <a:spLocks/>
          </p:cNvSpPr>
          <p:nvPr/>
        </p:nvSpPr>
        <p:spPr>
          <a:xfrm>
            <a:off x="6033266" y="2863759"/>
            <a:ext cx="2758667" cy="2966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pPr>
            <a:r>
              <a:rPr lang="de-DE" sz="1600" dirty="0"/>
              <a:t>Geklickte Menüpunkte</a:t>
            </a:r>
          </a:p>
          <a:p>
            <a:pPr>
              <a:lnSpc>
                <a:spcPct val="100000"/>
              </a:lnSpc>
              <a:spcBef>
                <a:spcPts val="0"/>
              </a:spcBef>
              <a:spcAft>
                <a:spcPts val="300"/>
              </a:spcAft>
            </a:pPr>
            <a:r>
              <a:rPr lang="de-DE" sz="1600" dirty="0"/>
              <a:t>Aufgerufene Anwendungen</a:t>
            </a:r>
          </a:p>
          <a:p>
            <a:pPr>
              <a:lnSpc>
                <a:spcPct val="100000"/>
              </a:lnSpc>
              <a:spcBef>
                <a:spcPts val="0"/>
              </a:spcBef>
              <a:spcAft>
                <a:spcPts val="300"/>
              </a:spcAft>
            </a:pPr>
            <a:r>
              <a:rPr lang="de-DE" sz="1600" dirty="0"/>
              <a:t>Verfügbare Kanäle</a:t>
            </a:r>
          </a:p>
          <a:p>
            <a:pPr>
              <a:lnSpc>
                <a:spcPct val="100000"/>
              </a:lnSpc>
              <a:spcBef>
                <a:spcPts val="0"/>
              </a:spcBef>
              <a:spcAft>
                <a:spcPts val="300"/>
              </a:spcAft>
            </a:pPr>
            <a:r>
              <a:rPr lang="de-DE" sz="1600" dirty="0"/>
              <a:t>Informationen über externe Geräte am Smart-TV</a:t>
            </a:r>
          </a:p>
        </p:txBody>
      </p:sp>
      <p:sp>
        <p:nvSpPr>
          <p:cNvPr id="30" name="Inhaltsplatzhalter 2">
            <a:extLst>
              <a:ext uri="{FF2B5EF4-FFF2-40B4-BE49-F238E27FC236}">
                <a16:creationId xmlns:a16="http://schemas.microsoft.com/office/drawing/2014/main" id="{30A30653-EEA3-4C82-A8A7-2CB896C24F01}"/>
              </a:ext>
            </a:extLst>
          </p:cNvPr>
          <p:cNvSpPr txBox="1">
            <a:spLocks/>
          </p:cNvSpPr>
          <p:nvPr/>
        </p:nvSpPr>
        <p:spPr>
          <a:xfrm>
            <a:off x="8709147" y="2863759"/>
            <a:ext cx="2755803" cy="29664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300"/>
              </a:spcAft>
            </a:pPr>
            <a:r>
              <a:rPr lang="de-DE" sz="1600" dirty="0"/>
              <a:t>Sprachbefehle</a:t>
            </a:r>
          </a:p>
        </p:txBody>
      </p:sp>
      <p:sp>
        <p:nvSpPr>
          <p:cNvPr id="20" name="Inhaltsplatzhalter 2">
            <a:extLst>
              <a:ext uri="{FF2B5EF4-FFF2-40B4-BE49-F238E27FC236}">
                <a16:creationId xmlns:a16="http://schemas.microsoft.com/office/drawing/2014/main" id="{E9E480A5-DA15-44A3-B168-CC2BC0CEB87B}"/>
              </a:ext>
            </a:extLst>
          </p:cNvPr>
          <p:cNvSpPr txBox="1">
            <a:spLocks/>
          </p:cNvSpPr>
          <p:nvPr/>
        </p:nvSpPr>
        <p:spPr>
          <a:xfrm>
            <a:off x="4745887" y="5378485"/>
            <a:ext cx="2798772" cy="395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
              </a:spcAft>
              <a:buNone/>
            </a:pPr>
            <a:r>
              <a:rPr lang="de-DE" sz="1600" dirty="0"/>
              <a:t>Nicht personenbezogene Daten</a:t>
            </a:r>
          </a:p>
        </p:txBody>
      </p:sp>
      <p:sp>
        <p:nvSpPr>
          <p:cNvPr id="21" name="Inhaltsplatzhalter 2">
            <a:extLst>
              <a:ext uri="{FF2B5EF4-FFF2-40B4-BE49-F238E27FC236}">
                <a16:creationId xmlns:a16="http://schemas.microsoft.com/office/drawing/2014/main" id="{B691985D-0DEE-4268-8FBE-3A665434D12F}"/>
              </a:ext>
            </a:extLst>
          </p:cNvPr>
          <p:cNvSpPr txBox="1">
            <a:spLocks/>
          </p:cNvSpPr>
          <p:nvPr/>
        </p:nvSpPr>
        <p:spPr>
          <a:xfrm>
            <a:off x="5898911" y="4806521"/>
            <a:ext cx="3712602" cy="395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
              </a:spcAft>
              <a:buNone/>
            </a:pPr>
            <a:r>
              <a:rPr lang="de-DE" sz="1600" dirty="0"/>
              <a:t>Verknüpfung mit LG Smart World Account</a:t>
            </a:r>
          </a:p>
        </p:txBody>
      </p:sp>
      <p:sp>
        <p:nvSpPr>
          <p:cNvPr id="22" name="Inhaltsplatzhalter 2">
            <a:extLst>
              <a:ext uri="{FF2B5EF4-FFF2-40B4-BE49-F238E27FC236}">
                <a16:creationId xmlns:a16="http://schemas.microsoft.com/office/drawing/2014/main" id="{68E5ECA7-15E8-485A-83D3-A9B6A0690BA5}"/>
              </a:ext>
            </a:extLst>
          </p:cNvPr>
          <p:cNvSpPr txBox="1">
            <a:spLocks/>
          </p:cNvSpPr>
          <p:nvPr/>
        </p:nvSpPr>
        <p:spPr>
          <a:xfrm>
            <a:off x="8529536" y="5378485"/>
            <a:ext cx="2395716" cy="395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
              </a:spcAft>
              <a:buNone/>
            </a:pPr>
            <a:r>
              <a:rPr lang="de-DE" sz="1600" dirty="0"/>
              <a:t>Personenbezogene Daten</a:t>
            </a:r>
          </a:p>
        </p:txBody>
      </p:sp>
      <p:cxnSp>
        <p:nvCxnSpPr>
          <p:cNvPr id="8" name="Gerade Verbindung mit Pfeil 7">
            <a:extLst>
              <a:ext uri="{FF2B5EF4-FFF2-40B4-BE49-F238E27FC236}">
                <a16:creationId xmlns:a16="http://schemas.microsoft.com/office/drawing/2014/main" id="{537C6D11-2192-40BB-A0D4-905032A21B30}"/>
              </a:ext>
            </a:extLst>
          </p:cNvPr>
          <p:cNvCxnSpPr>
            <a:stCxn id="20" idx="3"/>
            <a:endCxn id="22" idx="1"/>
          </p:cNvCxnSpPr>
          <p:nvPr/>
        </p:nvCxnSpPr>
        <p:spPr>
          <a:xfrm>
            <a:off x="7544659" y="5576025"/>
            <a:ext cx="98487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Verbinder: gekrümmt 23">
            <a:extLst>
              <a:ext uri="{FF2B5EF4-FFF2-40B4-BE49-F238E27FC236}">
                <a16:creationId xmlns:a16="http://schemas.microsoft.com/office/drawing/2014/main" id="{FD1FB2BF-CE08-4733-BB3F-2F6FA3576D32}"/>
              </a:ext>
            </a:extLst>
          </p:cNvPr>
          <p:cNvCxnSpPr>
            <a:cxnSpLocks/>
            <a:stCxn id="21" idx="2"/>
          </p:cNvCxnSpPr>
          <p:nvPr/>
        </p:nvCxnSpPr>
        <p:spPr>
          <a:xfrm rot="16200000" flipH="1">
            <a:off x="7767093" y="5189719"/>
            <a:ext cx="374424" cy="398186"/>
          </a:xfrm>
          <a:prstGeom prst="curvedConnector2">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hteck 24">
            <a:extLst>
              <a:ext uri="{FF2B5EF4-FFF2-40B4-BE49-F238E27FC236}">
                <a16:creationId xmlns:a16="http://schemas.microsoft.com/office/drawing/2014/main" id="{26902C2A-B9C6-49FE-B9BC-C76280FB6273}"/>
              </a:ext>
            </a:extLst>
          </p:cNvPr>
          <p:cNvSpPr/>
          <p:nvPr/>
        </p:nvSpPr>
        <p:spPr>
          <a:xfrm>
            <a:off x="4620126" y="4709504"/>
            <a:ext cx="6393925" cy="11756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91005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sp>
        <p:nvSpPr>
          <p:cNvPr id="3" name="Inhaltsplatzhalter 2"/>
          <p:cNvSpPr>
            <a:spLocks noGrp="1"/>
          </p:cNvSpPr>
          <p:nvPr>
            <p:ph idx="1"/>
          </p:nvPr>
        </p:nvSpPr>
        <p:spPr>
          <a:xfrm>
            <a:off x="838202" y="1825625"/>
            <a:ext cx="5796353" cy="4351338"/>
          </a:xfrm>
        </p:spPr>
        <p:txBody>
          <a:bodyPr>
            <a:normAutofit/>
          </a:bodyPr>
          <a:lstStyle/>
          <a:p>
            <a:pPr marL="457200" indent="-457200">
              <a:lnSpc>
                <a:spcPct val="100000"/>
              </a:lnSpc>
              <a:spcBef>
                <a:spcPts val="600"/>
              </a:spcBef>
              <a:buFont typeface="+mj-lt"/>
              <a:buAutoNum type="arabicPeriod"/>
            </a:pPr>
            <a:r>
              <a:rPr lang="de-DE" sz="2200" dirty="0"/>
              <a:t>Verarbeitung nach Sensibilität</a:t>
            </a:r>
          </a:p>
          <a:p>
            <a:pPr marL="457200" indent="-457200">
              <a:lnSpc>
                <a:spcPct val="100000"/>
              </a:lnSpc>
              <a:spcBef>
                <a:spcPts val="600"/>
              </a:spcBef>
              <a:buFont typeface="+mj-lt"/>
              <a:buAutoNum type="arabicPeriod"/>
            </a:pPr>
            <a:r>
              <a:rPr lang="de-DE" sz="2200" dirty="0"/>
              <a:t>Zweckgebundenheit</a:t>
            </a:r>
          </a:p>
          <a:p>
            <a:pPr marL="457200" indent="-457200">
              <a:lnSpc>
                <a:spcPct val="100000"/>
              </a:lnSpc>
              <a:spcBef>
                <a:spcPts val="600"/>
              </a:spcBef>
              <a:buFont typeface="+mj-lt"/>
              <a:buAutoNum type="arabicPeriod"/>
            </a:pPr>
            <a:r>
              <a:rPr lang="de-DE" sz="2200" dirty="0"/>
              <a:t>Verhältnismäßigkeit</a:t>
            </a:r>
          </a:p>
          <a:p>
            <a:pPr marL="457200" indent="-457200">
              <a:lnSpc>
                <a:spcPct val="100000"/>
              </a:lnSpc>
              <a:spcBef>
                <a:spcPts val="600"/>
              </a:spcBef>
              <a:buFont typeface="+mj-lt"/>
              <a:buAutoNum type="arabicPeriod"/>
            </a:pPr>
            <a:r>
              <a:rPr lang="de-DE" sz="2200" dirty="0"/>
              <a:t>Korrektheit und Aktualität</a:t>
            </a:r>
          </a:p>
          <a:p>
            <a:pPr marL="457200" indent="-457200">
              <a:lnSpc>
                <a:spcPct val="100000"/>
              </a:lnSpc>
              <a:spcBef>
                <a:spcPts val="600"/>
              </a:spcBef>
              <a:buFont typeface="+mj-lt"/>
              <a:buAutoNum type="arabicPeriod"/>
            </a:pPr>
            <a:r>
              <a:rPr lang="de-DE" sz="2200" dirty="0"/>
              <a:t>Zweckmäßige Aufbewahrungsdauer</a:t>
            </a:r>
          </a:p>
          <a:p>
            <a:pPr marL="457200" indent="-457200">
              <a:lnSpc>
                <a:spcPct val="100000"/>
              </a:lnSpc>
              <a:spcBef>
                <a:spcPts val="600"/>
              </a:spcBef>
              <a:buFont typeface="+mj-lt"/>
              <a:buAutoNum type="arabicPeriod"/>
            </a:pPr>
            <a:r>
              <a:rPr lang="de-DE" sz="2200" dirty="0"/>
              <a:t>Rechte des Datensubjekts</a:t>
            </a:r>
          </a:p>
          <a:p>
            <a:pPr marL="457200" indent="-457200">
              <a:lnSpc>
                <a:spcPct val="100000"/>
              </a:lnSpc>
              <a:spcBef>
                <a:spcPts val="600"/>
              </a:spcBef>
              <a:buFont typeface="+mj-lt"/>
              <a:buAutoNum type="arabicPeriod"/>
            </a:pPr>
            <a:r>
              <a:rPr lang="de-DE" sz="2200" dirty="0"/>
              <a:t>Maßnahmen gegen Missbrauch</a:t>
            </a:r>
          </a:p>
          <a:p>
            <a:pPr marL="457200" indent="-457200">
              <a:lnSpc>
                <a:spcPct val="100000"/>
              </a:lnSpc>
              <a:spcBef>
                <a:spcPts val="600"/>
              </a:spcBef>
              <a:buFont typeface="+mj-lt"/>
              <a:buAutoNum type="arabicPeriod"/>
            </a:pPr>
            <a:r>
              <a:rPr lang="de-DE" sz="2200" dirty="0"/>
              <a:t>Transfer außerhalb des EWR</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053156" cy="365125"/>
          </a:xfrm>
        </p:spPr>
        <p:txBody>
          <a:bodyPr/>
          <a:lstStyle/>
          <a:p>
            <a:r>
              <a:rPr lang="de-DE" dirty="0"/>
              <a:t>Datenschutzrichtlinie – rechtliche Einordnung</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18</a:t>
            </a:fld>
            <a:endParaRPr lang="de-DE" dirty="0">
              <a:solidFill>
                <a:schemeClr val="bg1"/>
              </a:solidFill>
            </a:endParaRPr>
          </a:p>
        </p:txBody>
      </p:sp>
    </p:spTree>
    <p:extLst>
      <p:ext uri="{BB962C8B-B14F-4D97-AF65-F5344CB8AC3E}">
        <p14:creationId xmlns:p14="http://schemas.microsoft.com/office/powerpoint/2010/main" val="34959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sp>
        <p:nvSpPr>
          <p:cNvPr id="3" name="Inhaltsplatzhalter 2"/>
          <p:cNvSpPr>
            <a:spLocks noGrp="1"/>
          </p:cNvSpPr>
          <p:nvPr>
            <p:ph idx="1"/>
          </p:nvPr>
        </p:nvSpPr>
        <p:spPr>
          <a:xfrm>
            <a:off x="838202" y="1825625"/>
            <a:ext cx="5796353" cy="4351338"/>
          </a:xfrm>
        </p:spPr>
        <p:txBody>
          <a:bodyPr>
            <a:normAutofit/>
          </a:bodyPr>
          <a:lstStyle/>
          <a:p>
            <a:pPr marL="457200" indent="-457200">
              <a:lnSpc>
                <a:spcPct val="100000"/>
              </a:lnSpc>
              <a:spcBef>
                <a:spcPts val="600"/>
              </a:spcBef>
              <a:buFont typeface="+mj-lt"/>
              <a:buAutoNum type="arabicPeriod"/>
            </a:pPr>
            <a:r>
              <a:rPr lang="de-DE" sz="2200" dirty="0"/>
              <a:t>Verarbeitung nach Sensibilität</a:t>
            </a:r>
          </a:p>
          <a:p>
            <a:pPr marL="457200" indent="-457200">
              <a:lnSpc>
                <a:spcPct val="100000"/>
              </a:lnSpc>
              <a:spcBef>
                <a:spcPts val="600"/>
              </a:spcBef>
              <a:buFont typeface="+mj-lt"/>
              <a:buAutoNum type="arabicPeriod"/>
            </a:pPr>
            <a:r>
              <a:rPr lang="de-DE" sz="2200" b="1" dirty="0">
                <a:solidFill>
                  <a:srgbClr val="C00000"/>
                </a:solidFill>
              </a:rPr>
              <a:t>Zweckgebundenheit</a:t>
            </a:r>
          </a:p>
          <a:p>
            <a:pPr marL="457200" indent="-457200">
              <a:lnSpc>
                <a:spcPct val="100000"/>
              </a:lnSpc>
              <a:spcBef>
                <a:spcPts val="600"/>
              </a:spcBef>
              <a:buFont typeface="+mj-lt"/>
              <a:buAutoNum type="arabicPeriod"/>
            </a:pPr>
            <a:r>
              <a:rPr lang="de-DE" sz="2200" dirty="0"/>
              <a:t>Verhältnismäßigkeit</a:t>
            </a:r>
          </a:p>
          <a:p>
            <a:pPr marL="457200" indent="-457200">
              <a:lnSpc>
                <a:spcPct val="100000"/>
              </a:lnSpc>
              <a:spcBef>
                <a:spcPts val="600"/>
              </a:spcBef>
              <a:buFont typeface="+mj-lt"/>
              <a:buAutoNum type="arabicPeriod"/>
            </a:pPr>
            <a:r>
              <a:rPr lang="de-DE" sz="2200" dirty="0"/>
              <a:t>Korrektheit und Aktualität</a:t>
            </a:r>
          </a:p>
          <a:p>
            <a:pPr marL="457200" indent="-457200">
              <a:lnSpc>
                <a:spcPct val="100000"/>
              </a:lnSpc>
              <a:spcBef>
                <a:spcPts val="600"/>
              </a:spcBef>
              <a:buFont typeface="+mj-lt"/>
              <a:buAutoNum type="arabicPeriod"/>
            </a:pPr>
            <a:r>
              <a:rPr lang="de-DE" sz="2200" dirty="0"/>
              <a:t>Zweckmäßige Aufbewahrungsdauer</a:t>
            </a:r>
          </a:p>
          <a:p>
            <a:pPr marL="457200" indent="-457200">
              <a:lnSpc>
                <a:spcPct val="100000"/>
              </a:lnSpc>
              <a:spcBef>
                <a:spcPts val="600"/>
              </a:spcBef>
              <a:buFont typeface="+mj-lt"/>
              <a:buAutoNum type="arabicPeriod"/>
            </a:pPr>
            <a:r>
              <a:rPr lang="de-DE" sz="2200" dirty="0"/>
              <a:t>Rechte des Datensubjekts</a:t>
            </a:r>
          </a:p>
          <a:p>
            <a:pPr marL="457200" indent="-457200">
              <a:lnSpc>
                <a:spcPct val="100000"/>
              </a:lnSpc>
              <a:spcBef>
                <a:spcPts val="600"/>
              </a:spcBef>
              <a:buFont typeface="+mj-lt"/>
              <a:buAutoNum type="arabicPeriod"/>
            </a:pPr>
            <a:r>
              <a:rPr lang="de-DE" sz="2200" dirty="0"/>
              <a:t>Maßnahmen gegen Missbrauch</a:t>
            </a:r>
          </a:p>
          <a:p>
            <a:pPr marL="457200" indent="-457200">
              <a:lnSpc>
                <a:spcPct val="100000"/>
              </a:lnSpc>
              <a:spcBef>
                <a:spcPts val="600"/>
              </a:spcBef>
              <a:buFont typeface="+mj-lt"/>
              <a:buAutoNum type="arabicPeriod"/>
            </a:pPr>
            <a:r>
              <a:rPr lang="de-DE" sz="2200" dirty="0"/>
              <a:t>Transfer außerhalb des EWR</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039406" cy="365125"/>
          </a:xfrm>
        </p:spPr>
        <p:txBody>
          <a:bodyPr/>
          <a:lstStyle/>
          <a:p>
            <a:r>
              <a:rPr lang="de-DE" dirty="0"/>
              <a:t>Datenschutzrichtlinie – rechtliche Einordnung</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19</a:t>
            </a:fld>
            <a:endParaRPr lang="de-DE" dirty="0">
              <a:solidFill>
                <a:schemeClr val="bg1"/>
              </a:solidFill>
            </a:endParaRPr>
          </a:p>
        </p:txBody>
      </p:sp>
      <p:sp>
        <p:nvSpPr>
          <p:cNvPr id="8" name="Inhaltsplatzhalter 2">
            <a:extLst>
              <a:ext uri="{FF2B5EF4-FFF2-40B4-BE49-F238E27FC236}">
                <a16:creationId xmlns:a16="http://schemas.microsoft.com/office/drawing/2014/main" id="{906C0012-7D07-4D26-95E0-386A78249574}"/>
              </a:ext>
            </a:extLst>
          </p:cNvPr>
          <p:cNvSpPr txBox="1">
            <a:spLocks/>
          </p:cNvSpPr>
          <p:nvPr/>
        </p:nvSpPr>
        <p:spPr>
          <a:xfrm>
            <a:off x="5712423" y="1825625"/>
            <a:ext cx="5796353" cy="8763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de-DE" sz="2200" dirty="0"/>
              <a:t>Einstellung „Collection </a:t>
            </a:r>
            <a:r>
              <a:rPr lang="de-DE" sz="2200" dirty="0" err="1"/>
              <a:t>of</a:t>
            </a:r>
            <a:r>
              <a:rPr lang="de-DE" sz="2200" dirty="0"/>
              <a:t> </a:t>
            </a:r>
            <a:r>
              <a:rPr lang="de-DE" sz="2200" dirty="0" err="1"/>
              <a:t>watching</a:t>
            </a:r>
            <a:r>
              <a:rPr lang="de-DE" sz="2200" dirty="0"/>
              <a:t> </a:t>
            </a:r>
            <a:r>
              <a:rPr lang="de-DE" sz="2200" dirty="0" err="1"/>
              <a:t>info</a:t>
            </a:r>
            <a:r>
              <a:rPr lang="de-DE" sz="2200" dirty="0"/>
              <a:t>“ egal</a:t>
            </a:r>
          </a:p>
          <a:p>
            <a:pPr marL="0" indent="0">
              <a:lnSpc>
                <a:spcPct val="100000"/>
              </a:lnSpc>
              <a:spcBef>
                <a:spcPts val="600"/>
              </a:spcBef>
              <a:buNone/>
            </a:pPr>
            <a:r>
              <a:rPr lang="de-DE" sz="2200" dirty="0"/>
              <a:t>→ Wenn ausgeschaltet, dann keine Zustimmung</a:t>
            </a:r>
          </a:p>
        </p:txBody>
      </p:sp>
    </p:spTree>
    <p:extLst>
      <p:ext uri="{BB962C8B-B14F-4D97-AF65-F5344CB8AC3E}">
        <p14:creationId xmlns:p14="http://schemas.microsoft.com/office/powerpoint/2010/main" val="93707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lstStyle/>
          <a:p>
            <a:r>
              <a:rPr lang="de-DE" sz="4000" dirty="0">
                <a:latin typeface="+mn-lt"/>
              </a:rPr>
              <a:t>Gliederung</a:t>
            </a:r>
            <a:endParaRPr lang="de-DE" dirty="0">
              <a:latin typeface="+mn-lt"/>
            </a:endParaRPr>
          </a:p>
        </p:txBody>
      </p:sp>
      <p:sp>
        <p:nvSpPr>
          <p:cNvPr id="3" name="Inhaltsplatzhalter 2"/>
          <p:cNvSpPr>
            <a:spLocks noGrp="1"/>
          </p:cNvSpPr>
          <p:nvPr>
            <p:ph idx="1"/>
          </p:nvPr>
        </p:nvSpPr>
        <p:spPr>
          <a:xfrm>
            <a:off x="838200" y="1825625"/>
            <a:ext cx="10515600" cy="4351338"/>
          </a:xfrm>
        </p:spPr>
        <p:txBody>
          <a:bodyPr>
            <a:normAutofit lnSpcReduction="10000"/>
          </a:bodyPr>
          <a:lstStyle/>
          <a:p>
            <a:pPr marL="514350" indent="-514350">
              <a:buFont typeface="+mj-lt"/>
              <a:buAutoNum type="arabicPeriod"/>
            </a:pPr>
            <a:r>
              <a:rPr lang="de-DE" sz="2000" dirty="0"/>
              <a:t>Grundlagen</a:t>
            </a:r>
          </a:p>
          <a:p>
            <a:pPr marL="971550" lvl="1" indent="-514350">
              <a:buFont typeface="+mj-lt"/>
              <a:buAutoNum type="arabicPeriod"/>
            </a:pPr>
            <a:r>
              <a:rPr lang="de-DE" sz="1800" dirty="0"/>
              <a:t>Internet </a:t>
            </a:r>
            <a:r>
              <a:rPr lang="de-DE" sz="1800" dirty="0" err="1"/>
              <a:t>of</a:t>
            </a:r>
            <a:r>
              <a:rPr lang="de-DE" sz="1800" dirty="0"/>
              <a:t> Things</a:t>
            </a:r>
          </a:p>
          <a:p>
            <a:pPr marL="971550" lvl="1" indent="-514350">
              <a:buFont typeface="+mj-lt"/>
              <a:buAutoNum type="arabicPeriod"/>
            </a:pPr>
            <a:r>
              <a:rPr lang="de-DE" sz="1800" dirty="0"/>
              <a:t>Bisherige Datenschutzbedenken am LG Smart-TV</a:t>
            </a:r>
          </a:p>
          <a:p>
            <a:pPr marL="971550" lvl="1" indent="-514350">
              <a:buFont typeface="+mj-lt"/>
              <a:buAutoNum type="arabicPeriod"/>
            </a:pPr>
            <a:r>
              <a:rPr lang="de-DE" sz="1800" dirty="0"/>
              <a:t>Kurzanalyse der Datenschutzrichtlinie</a:t>
            </a:r>
          </a:p>
          <a:p>
            <a:pPr marL="514350" indent="-514350">
              <a:spcBef>
                <a:spcPts val="1800"/>
              </a:spcBef>
              <a:buFont typeface="+mj-lt"/>
              <a:buAutoNum type="arabicPeriod"/>
            </a:pPr>
            <a:r>
              <a:rPr lang="de-DE" sz="2000" dirty="0"/>
              <a:t>Fallbeispiel</a:t>
            </a:r>
            <a:endParaRPr lang="de-DE" sz="1800" dirty="0"/>
          </a:p>
          <a:p>
            <a:pPr marL="971550" lvl="1" indent="-514350">
              <a:buFont typeface="+mj-lt"/>
              <a:buAutoNum type="arabicPeriod"/>
            </a:pPr>
            <a:r>
              <a:rPr lang="de-DE" sz="1800" dirty="0"/>
              <a:t>Versuchsaufbau</a:t>
            </a:r>
          </a:p>
          <a:p>
            <a:pPr marL="971550" lvl="1" indent="-514350">
              <a:buFont typeface="+mj-lt"/>
              <a:buAutoNum type="arabicPeriod"/>
            </a:pPr>
            <a:r>
              <a:rPr lang="de-DE" sz="1800" dirty="0"/>
              <a:t>Analyse der Kommunikation</a:t>
            </a:r>
          </a:p>
          <a:p>
            <a:pPr marL="971550" lvl="1" indent="-514350">
              <a:buFont typeface="+mj-lt"/>
              <a:buAutoNum type="arabicPeriod"/>
            </a:pPr>
            <a:r>
              <a:rPr lang="de-DE" sz="1800" dirty="0"/>
              <a:t>Gegenmaßnahmen</a:t>
            </a:r>
          </a:p>
          <a:p>
            <a:pPr marL="1428750" lvl="2" indent="-514350">
              <a:buFont typeface="+mj-lt"/>
              <a:buAutoNum type="arabicPeriod"/>
            </a:pPr>
            <a:r>
              <a:rPr lang="de-DE" sz="1600" dirty="0"/>
              <a:t>Blockieren von Internetzugriffen</a:t>
            </a:r>
          </a:p>
          <a:p>
            <a:pPr marL="1428750" lvl="2" indent="-514350">
              <a:buFont typeface="+mj-lt"/>
              <a:buAutoNum type="arabicPeriod"/>
            </a:pPr>
            <a:r>
              <a:rPr lang="de-DE" sz="1600" dirty="0"/>
              <a:t>Manipulieren von Internetzugriffen</a:t>
            </a:r>
          </a:p>
          <a:p>
            <a:pPr marL="1428750" lvl="2" indent="-514350">
              <a:buFont typeface="+mj-lt"/>
              <a:buAutoNum type="arabicPeriod"/>
            </a:pPr>
            <a:r>
              <a:rPr lang="de-DE" sz="1600" dirty="0"/>
              <a:t>Abhören verschlüsselter Verbindungen</a:t>
            </a:r>
          </a:p>
          <a:p>
            <a:pPr marL="971550" lvl="1" indent="-514350">
              <a:buFont typeface="+mj-lt"/>
              <a:buAutoNum type="arabicPeriod"/>
            </a:pPr>
            <a:r>
              <a:rPr lang="de-DE" sz="1800" dirty="0"/>
              <a:t>Grenzen des Modells</a:t>
            </a:r>
          </a:p>
          <a:p>
            <a:pPr marL="514350" indent="-514350">
              <a:spcBef>
                <a:spcPts val="1800"/>
              </a:spcBef>
              <a:buFont typeface="+mj-lt"/>
              <a:buAutoNum type="arabicPeriod"/>
            </a:pPr>
            <a:r>
              <a:rPr lang="de-DE" sz="2000" dirty="0"/>
              <a:t>Fazit und Ausblick</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p:txBody>
          <a:bodyPr/>
          <a:lstStyle/>
          <a:p>
            <a:r>
              <a:rPr lang="de-DE" dirty="0">
                <a:solidFill>
                  <a:schemeClr val="bg1"/>
                </a:solidFill>
              </a:rPr>
              <a:t>Gliederung</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2</a:t>
            </a:fld>
            <a:endParaRPr lang="de-DE" dirty="0">
              <a:solidFill>
                <a:schemeClr val="bg1"/>
              </a:solidFill>
            </a:endParaRPr>
          </a:p>
        </p:txBody>
      </p:sp>
      <p:sp>
        <p:nvSpPr>
          <p:cNvPr id="14" name="Rechteck 13">
            <a:extLst>
              <a:ext uri="{FF2B5EF4-FFF2-40B4-BE49-F238E27FC236}">
                <a16:creationId xmlns:a16="http://schemas.microsoft.com/office/drawing/2014/main" id="{FAC86677-3DFF-4F7C-900F-04E653A9C543}"/>
              </a:ext>
            </a:extLst>
          </p:cNvPr>
          <p:cNvSpPr/>
          <p:nvPr/>
        </p:nvSpPr>
        <p:spPr>
          <a:xfrm>
            <a:off x="6709461" y="4945657"/>
            <a:ext cx="4644338" cy="369332"/>
          </a:xfrm>
          <a:prstGeom prst="rect">
            <a:avLst/>
          </a:prstGeom>
        </p:spPr>
        <p:txBody>
          <a:bodyPr wrap="square">
            <a:spAutoFit/>
          </a:bodyPr>
          <a:lstStyle/>
          <a:p>
            <a:pPr algn="ctr"/>
            <a:r>
              <a:rPr lang="de-DE" dirty="0"/>
              <a:t>Hauptbildschirm des LG 42LM670S-ZA</a:t>
            </a:r>
          </a:p>
        </p:txBody>
      </p:sp>
      <p:pic>
        <p:nvPicPr>
          <p:cNvPr id="15" name="Grafik 14">
            <a:extLst>
              <a:ext uri="{FF2B5EF4-FFF2-40B4-BE49-F238E27FC236}">
                <a16:creationId xmlns:a16="http://schemas.microsoft.com/office/drawing/2014/main" id="{BBE85118-1600-4757-8467-44C4358E5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461" y="2060618"/>
            <a:ext cx="4644339" cy="2612441"/>
          </a:xfrm>
          <a:prstGeom prst="rect">
            <a:avLst/>
          </a:prstGeom>
        </p:spPr>
      </p:pic>
    </p:spTree>
    <p:extLst>
      <p:ext uri="{BB962C8B-B14F-4D97-AF65-F5344CB8AC3E}">
        <p14:creationId xmlns:p14="http://schemas.microsoft.com/office/powerpoint/2010/main" val="650336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sp>
        <p:nvSpPr>
          <p:cNvPr id="3" name="Inhaltsplatzhalter 2"/>
          <p:cNvSpPr>
            <a:spLocks noGrp="1"/>
          </p:cNvSpPr>
          <p:nvPr>
            <p:ph idx="1"/>
          </p:nvPr>
        </p:nvSpPr>
        <p:spPr>
          <a:xfrm>
            <a:off x="838202" y="1825625"/>
            <a:ext cx="5796353" cy="4351338"/>
          </a:xfrm>
        </p:spPr>
        <p:txBody>
          <a:bodyPr>
            <a:normAutofit/>
          </a:bodyPr>
          <a:lstStyle/>
          <a:p>
            <a:pPr marL="457200" indent="-457200">
              <a:lnSpc>
                <a:spcPct val="100000"/>
              </a:lnSpc>
              <a:spcBef>
                <a:spcPts val="600"/>
              </a:spcBef>
              <a:buFont typeface="+mj-lt"/>
              <a:buAutoNum type="arabicPeriod"/>
            </a:pPr>
            <a:r>
              <a:rPr lang="de-DE" sz="2200" dirty="0"/>
              <a:t>Verarbeitung nach Sensibilität</a:t>
            </a:r>
          </a:p>
          <a:p>
            <a:pPr marL="457200" indent="-457200">
              <a:lnSpc>
                <a:spcPct val="100000"/>
              </a:lnSpc>
              <a:spcBef>
                <a:spcPts val="600"/>
              </a:spcBef>
              <a:buFont typeface="+mj-lt"/>
              <a:buAutoNum type="arabicPeriod"/>
            </a:pPr>
            <a:r>
              <a:rPr lang="de-DE" sz="2200" dirty="0"/>
              <a:t>Zweckgebundenheit</a:t>
            </a:r>
          </a:p>
          <a:p>
            <a:pPr marL="457200" indent="-457200">
              <a:lnSpc>
                <a:spcPct val="100000"/>
              </a:lnSpc>
              <a:spcBef>
                <a:spcPts val="600"/>
              </a:spcBef>
              <a:buFont typeface="+mj-lt"/>
              <a:buAutoNum type="arabicPeriod"/>
            </a:pPr>
            <a:r>
              <a:rPr lang="de-DE" sz="2200" b="1" dirty="0">
                <a:solidFill>
                  <a:srgbClr val="0070C0"/>
                </a:solidFill>
              </a:rPr>
              <a:t>Verhältnismäßigkeit</a:t>
            </a:r>
          </a:p>
          <a:p>
            <a:pPr marL="457200" indent="-457200">
              <a:lnSpc>
                <a:spcPct val="100000"/>
              </a:lnSpc>
              <a:spcBef>
                <a:spcPts val="600"/>
              </a:spcBef>
              <a:buFont typeface="+mj-lt"/>
              <a:buAutoNum type="arabicPeriod"/>
            </a:pPr>
            <a:r>
              <a:rPr lang="de-DE" sz="2200" dirty="0"/>
              <a:t>Korrektheit und Aktualität</a:t>
            </a:r>
          </a:p>
          <a:p>
            <a:pPr marL="457200" indent="-457200">
              <a:lnSpc>
                <a:spcPct val="100000"/>
              </a:lnSpc>
              <a:spcBef>
                <a:spcPts val="600"/>
              </a:spcBef>
              <a:buFont typeface="+mj-lt"/>
              <a:buAutoNum type="arabicPeriod"/>
            </a:pPr>
            <a:r>
              <a:rPr lang="de-DE" sz="2200" dirty="0"/>
              <a:t>Zweckmäßige Aufbewahrungsdauer</a:t>
            </a:r>
          </a:p>
          <a:p>
            <a:pPr marL="457200" indent="-457200">
              <a:lnSpc>
                <a:spcPct val="100000"/>
              </a:lnSpc>
              <a:spcBef>
                <a:spcPts val="600"/>
              </a:spcBef>
              <a:buFont typeface="+mj-lt"/>
              <a:buAutoNum type="arabicPeriod"/>
            </a:pPr>
            <a:r>
              <a:rPr lang="de-DE" sz="2200" dirty="0"/>
              <a:t>Rechte des Datensubjekts</a:t>
            </a:r>
          </a:p>
          <a:p>
            <a:pPr marL="457200" indent="-457200">
              <a:lnSpc>
                <a:spcPct val="100000"/>
              </a:lnSpc>
              <a:spcBef>
                <a:spcPts val="600"/>
              </a:spcBef>
              <a:buFont typeface="+mj-lt"/>
              <a:buAutoNum type="arabicPeriod"/>
            </a:pPr>
            <a:r>
              <a:rPr lang="de-DE" sz="2200" dirty="0"/>
              <a:t>Maßnahmen gegen Missbrauch</a:t>
            </a:r>
          </a:p>
          <a:p>
            <a:pPr marL="457200" indent="-457200">
              <a:lnSpc>
                <a:spcPct val="100000"/>
              </a:lnSpc>
              <a:spcBef>
                <a:spcPts val="600"/>
              </a:spcBef>
              <a:buFont typeface="+mj-lt"/>
              <a:buAutoNum type="arabicPeriod"/>
            </a:pPr>
            <a:r>
              <a:rPr lang="de-DE" sz="2200" dirty="0"/>
              <a:t>Transfer außerhalb des EWR</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046281" cy="365125"/>
          </a:xfrm>
        </p:spPr>
        <p:txBody>
          <a:bodyPr/>
          <a:lstStyle/>
          <a:p>
            <a:r>
              <a:rPr lang="de-DE" dirty="0"/>
              <a:t>Datenschutzrichtlinie – rechtliche Einordnung</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20</a:t>
            </a:fld>
            <a:endParaRPr lang="de-DE" dirty="0">
              <a:solidFill>
                <a:schemeClr val="bg1"/>
              </a:solidFill>
            </a:endParaRPr>
          </a:p>
        </p:txBody>
      </p:sp>
      <p:sp>
        <p:nvSpPr>
          <p:cNvPr id="8" name="Inhaltsplatzhalter 2">
            <a:extLst>
              <a:ext uri="{FF2B5EF4-FFF2-40B4-BE49-F238E27FC236}">
                <a16:creationId xmlns:a16="http://schemas.microsoft.com/office/drawing/2014/main" id="{906C0012-7D07-4D26-95E0-386A78249574}"/>
              </a:ext>
            </a:extLst>
          </p:cNvPr>
          <p:cNvSpPr txBox="1">
            <a:spLocks/>
          </p:cNvSpPr>
          <p:nvPr/>
        </p:nvSpPr>
        <p:spPr>
          <a:xfrm>
            <a:off x="5712423" y="1825624"/>
            <a:ext cx="5782891" cy="2987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de-DE" sz="2200" dirty="0">
                <a:solidFill>
                  <a:schemeClr val="bg1">
                    <a:lumMod val="65000"/>
                  </a:schemeClr>
                </a:solidFill>
              </a:rPr>
              <a:t>Einstellung „Collection </a:t>
            </a:r>
            <a:r>
              <a:rPr lang="de-DE" sz="2200" dirty="0" err="1">
                <a:solidFill>
                  <a:schemeClr val="bg1">
                    <a:lumMod val="65000"/>
                  </a:schemeClr>
                </a:solidFill>
              </a:rPr>
              <a:t>of</a:t>
            </a:r>
            <a:r>
              <a:rPr lang="de-DE" sz="2200" dirty="0">
                <a:solidFill>
                  <a:schemeClr val="bg1">
                    <a:lumMod val="65000"/>
                  </a:schemeClr>
                </a:solidFill>
              </a:rPr>
              <a:t> </a:t>
            </a:r>
            <a:r>
              <a:rPr lang="de-DE" sz="2200" dirty="0" err="1">
                <a:solidFill>
                  <a:schemeClr val="bg1">
                    <a:lumMod val="65000"/>
                  </a:schemeClr>
                </a:solidFill>
              </a:rPr>
              <a:t>watching</a:t>
            </a:r>
            <a:r>
              <a:rPr lang="de-DE" sz="2200" dirty="0">
                <a:solidFill>
                  <a:schemeClr val="bg1">
                    <a:lumMod val="65000"/>
                  </a:schemeClr>
                </a:solidFill>
              </a:rPr>
              <a:t> </a:t>
            </a:r>
            <a:r>
              <a:rPr lang="de-DE" sz="2200" dirty="0" err="1">
                <a:solidFill>
                  <a:schemeClr val="bg1">
                    <a:lumMod val="65000"/>
                  </a:schemeClr>
                </a:solidFill>
              </a:rPr>
              <a:t>info</a:t>
            </a:r>
            <a:r>
              <a:rPr lang="de-DE" sz="2200" dirty="0">
                <a:solidFill>
                  <a:schemeClr val="bg1">
                    <a:lumMod val="65000"/>
                  </a:schemeClr>
                </a:solidFill>
              </a:rPr>
              <a:t>“ egal</a:t>
            </a:r>
          </a:p>
          <a:p>
            <a:pPr marL="0" indent="0">
              <a:lnSpc>
                <a:spcPct val="100000"/>
              </a:lnSpc>
              <a:spcBef>
                <a:spcPts val="600"/>
              </a:spcBef>
              <a:buNone/>
            </a:pPr>
            <a:r>
              <a:rPr lang="de-DE" sz="2200" dirty="0">
                <a:solidFill>
                  <a:schemeClr val="bg1">
                    <a:lumMod val="65000"/>
                  </a:schemeClr>
                </a:solidFill>
              </a:rPr>
              <a:t>→ Wenn ausgeschaltet, dann keine Zustimmung</a:t>
            </a:r>
          </a:p>
          <a:p>
            <a:pPr marL="0" indent="0">
              <a:lnSpc>
                <a:spcPct val="100000"/>
              </a:lnSpc>
              <a:spcBef>
                <a:spcPts val="600"/>
              </a:spcBef>
              <a:buNone/>
            </a:pPr>
            <a:endParaRPr lang="de-DE" sz="2200" dirty="0"/>
          </a:p>
          <a:p>
            <a:pPr>
              <a:lnSpc>
                <a:spcPct val="100000"/>
              </a:lnSpc>
              <a:spcBef>
                <a:spcPts val="600"/>
              </a:spcBef>
            </a:pPr>
            <a:r>
              <a:rPr lang="de-DE" sz="2200" dirty="0"/>
              <a:t>Dateinamen auf USB-Sticks wurden übertragen</a:t>
            </a:r>
          </a:p>
        </p:txBody>
      </p:sp>
    </p:spTree>
    <p:extLst>
      <p:ext uri="{BB962C8B-B14F-4D97-AF65-F5344CB8AC3E}">
        <p14:creationId xmlns:p14="http://schemas.microsoft.com/office/powerpoint/2010/main" val="663791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sp>
        <p:nvSpPr>
          <p:cNvPr id="3" name="Inhaltsplatzhalter 2"/>
          <p:cNvSpPr>
            <a:spLocks noGrp="1"/>
          </p:cNvSpPr>
          <p:nvPr>
            <p:ph idx="1"/>
          </p:nvPr>
        </p:nvSpPr>
        <p:spPr>
          <a:xfrm>
            <a:off x="838202" y="1825625"/>
            <a:ext cx="5796353" cy="4351338"/>
          </a:xfrm>
        </p:spPr>
        <p:txBody>
          <a:bodyPr>
            <a:normAutofit/>
          </a:bodyPr>
          <a:lstStyle/>
          <a:p>
            <a:pPr marL="457200" indent="-457200">
              <a:lnSpc>
                <a:spcPct val="100000"/>
              </a:lnSpc>
              <a:spcBef>
                <a:spcPts val="600"/>
              </a:spcBef>
              <a:buFont typeface="+mj-lt"/>
              <a:buAutoNum type="arabicPeriod"/>
            </a:pPr>
            <a:r>
              <a:rPr lang="de-DE" sz="2200" dirty="0"/>
              <a:t>Verarbeitung nach Sensibilität</a:t>
            </a:r>
          </a:p>
          <a:p>
            <a:pPr marL="457200" indent="-457200">
              <a:lnSpc>
                <a:spcPct val="100000"/>
              </a:lnSpc>
              <a:spcBef>
                <a:spcPts val="600"/>
              </a:spcBef>
              <a:buFont typeface="+mj-lt"/>
              <a:buAutoNum type="arabicPeriod"/>
            </a:pPr>
            <a:r>
              <a:rPr lang="de-DE" sz="2200" dirty="0"/>
              <a:t>Zweckgebundenheit</a:t>
            </a:r>
          </a:p>
          <a:p>
            <a:pPr marL="457200" indent="-457200">
              <a:lnSpc>
                <a:spcPct val="100000"/>
              </a:lnSpc>
              <a:spcBef>
                <a:spcPts val="600"/>
              </a:spcBef>
              <a:buFont typeface="+mj-lt"/>
              <a:buAutoNum type="arabicPeriod"/>
            </a:pPr>
            <a:r>
              <a:rPr lang="de-DE" sz="2200" dirty="0"/>
              <a:t>Verhältnismäßigkeit</a:t>
            </a:r>
          </a:p>
          <a:p>
            <a:pPr marL="457200" indent="-457200">
              <a:lnSpc>
                <a:spcPct val="100000"/>
              </a:lnSpc>
              <a:spcBef>
                <a:spcPts val="600"/>
              </a:spcBef>
              <a:buFont typeface="+mj-lt"/>
              <a:buAutoNum type="arabicPeriod"/>
            </a:pPr>
            <a:r>
              <a:rPr lang="de-DE" sz="2200" dirty="0"/>
              <a:t>Korrektheit und Aktualität</a:t>
            </a:r>
          </a:p>
          <a:p>
            <a:pPr marL="457200" indent="-457200">
              <a:lnSpc>
                <a:spcPct val="100000"/>
              </a:lnSpc>
              <a:spcBef>
                <a:spcPts val="600"/>
              </a:spcBef>
              <a:buFont typeface="+mj-lt"/>
              <a:buAutoNum type="arabicPeriod"/>
            </a:pPr>
            <a:r>
              <a:rPr lang="de-DE" sz="2200" dirty="0"/>
              <a:t>Zweckmäßige Aufbewahrungsdauer</a:t>
            </a:r>
          </a:p>
          <a:p>
            <a:pPr marL="457200" indent="-457200">
              <a:lnSpc>
                <a:spcPct val="100000"/>
              </a:lnSpc>
              <a:spcBef>
                <a:spcPts val="600"/>
              </a:spcBef>
              <a:buFont typeface="+mj-lt"/>
              <a:buAutoNum type="arabicPeriod"/>
            </a:pPr>
            <a:r>
              <a:rPr lang="de-DE" sz="2200" dirty="0"/>
              <a:t>Rechte des Datensubjekts</a:t>
            </a:r>
          </a:p>
          <a:p>
            <a:pPr marL="457200" indent="-457200">
              <a:lnSpc>
                <a:spcPct val="100000"/>
              </a:lnSpc>
              <a:spcBef>
                <a:spcPts val="600"/>
              </a:spcBef>
              <a:buFont typeface="+mj-lt"/>
              <a:buAutoNum type="arabicPeriod"/>
            </a:pPr>
            <a:r>
              <a:rPr lang="de-DE" sz="2200" b="1" dirty="0">
                <a:solidFill>
                  <a:srgbClr val="0070C0"/>
                </a:solidFill>
              </a:rPr>
              <a:t>Maßnahmen gegen Missbrauch</a:t>
            </a:r>
          </a:p>
          <a:p>
            <a:pPr marL="457200" indent="-457200">
              <a:lnSpc>
                <a:spcPct val="100000"/>
              </a:lnSpc>
              <a:spcBef>
                <a:spcPts val="600"/>
              </a:spcBef>
              <a:buFont typeface="+mj-lt"/>
              <a:buAutoNum type="arabicPeriod"/>
            </a:pPr>
            <a:r>
              <a:rPr lang="de-DE" sz="2200" dirty="0"/>
              <a:t>Transfer außerhalb des EWR</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032531" cy="365125"/>
          </a:xfrm>
        </p:spPr>
        <p:txBody>
          <a:bodyPr/>
          <a:lstStyle/>
          <a:p>
            <a:r>
              <a:rPr lang="de-DE" dirty="0"/>
              <a:t>Datenschutzrichtlinie – rechtliche Einordnung</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21</a:t>
            </a:fld>
            <a:endParaRPr lang="de-DE" dirty="0">
              <a:solidFill>
                <a:schemeClr val="bg1"/>
              </a:solidFill>
            </a:endParaRPr>
          </a:p>
        </p:txBody>
      </p:sp>
      <p:sp>
        <p:nvSpPr>
          <p:cNvPr id="8" name="Inhaltsplatzhalter 2">
            <a:extLst>
              <a:ext uri="{FF2B5EF4-FFF2-40B4-BE49-F238E27FC236}">
                <a16:creationId xmlns:a16="http://schemas.microsoft.com/office/drawing/2014/main" id="{906C0012-7D07-4D26-95E0-386A78249574}"/>
              </a:ext>
            </a:extLst>
          </p:cNvPr>
          <p:cNvSpPr txBox="1">
            <a:spLocks/>
          </p:cNvSpPr>
          <p:nvPr/>
        </p:nvSpPr>
        <p:spPr>
          <a:xfrm>
            <a:off x="5712423" y="1825624"/>
            <a:ext cx="5782891" cy="2987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de-DE" sz="2200" dirty="0">
                <a:solidFill>
                  <a:schemeClr val="bg1">
                    <a:lumMod val="65000"/>
                  </a:schemeClr>
                </a:solidFill>
              </a:rPr>
              <a:t>Einstellung „Collection </a:t>
            </a:r>
            <a:r>
              <a:rPr lang="de-DE" sz="2200" dirty="0" err="1">
                <a:solidFill>
                  <a:schemeClr val="bg1">
                    <a:lumMod val="65000"/>
                  </a:schemeClr>
                </a:solidFill>
              </a:rPr>
              <a:t>of</a:t>
            </a:r>
            <a:r>
              <a:rPr lang="de-DE" sz="2200" dirty="0">
                <a:solidFill>
                  <a:schemeClr val="bg1">
                    <a:lumMod val="65000"/>
                  </a:schemeClr>
                </a:solidFill>
              </a:rPr>
              <a:t> </a:t>
            </a:r>
            <a:r>
              <a:rPr lang="de-DE" sz="2200" dirty="0" err="1">
                <a:solidFill>
                  <a:schemeClr val="bg1">
                    <a:lumMod val="65000"/>
                  </a:schemeClr>
                </a:solidFill>
              </a:rPr>
              <a:t>watching</a:t>
            </a:r>
            <a:r>
              <a:rPr lang="de-DE" sz="2200" dirty="0">
                <a:solidFill>
                  <a:schemeClr val="bg1">
                    <a:lumMod val="65000"/>
                  </a:schemeClr>
                </a:solidFill>
              </a:rPr>
              <a:t> </a:t>
            </a:r>
            <a:r>
              <a:rPr lang="de-DE" sz="2200" dirty="0" err="1">
                <a:solidFill>
                  <a:schemeClr val="bg1">
                    <a:lumMod val="65000"/>
                  </a:schemeClr>
                </a:solidFill>
              </a:rPr>
              <a:t>info</a:t>
            </a:r>
            <a:r>
              <a:rPr lang="de-DE" sz="2200" dirty="0">
                <a:solidFill>
                  <a:schemeClr val="bg1">
                    <a:lumMod val="65000"/>
                  </a:schemeClr>
                </a:solidFill>
              </a:rPr>
              <a:t>“ egal</a:t>
            </a:r>
          </a:p>
          <a:p>
            <a:pPr marL="0" indent="0">
              <a:lnSpc>
                <a:spcPct val="100000"/>
              </a:lnSpc>
              <a:spcBef>
                <a:spcPts val="600"/>
              </a:spcBef>
              <a:buNone/>
            </a:pPr>
            <a:r>
              <a:rPr lang="de-DE" sz="2200" dirty="0">
                <a:solidFill>
                  <a:schemeClr val="bg1">
                    <a:lumMod val="65000"/>
                  </a:schemeClr>
                </a:solidFill>
              </a:rPr>
              <a:t>→ Wenn ausgeschaltet, dann keine Zustimmung</a:t>
            </a:r>
          </a:p>
          <a:p>
            <a:pPr marL="0" indent="0">
              <a:lnSpc>
                <a:spcPct val="100000"/>
              </a:lnSpc>
              <a:spcBef>
                <a:spcPts val="600"/>
              </a:spcBef>
              <a:buNone/>
            </a:pPr>
            <a:endParaRPr lang="de-DE" sz="2200" dirty="0"/>
          </a:p>
          <a:p>
            <a:pPr>
              <a:lnSpc>
                <a:spcPct val="100000"/>
              </a:lnSpc>
              <a:spcBef>
                <a:spcPts val="600"/>
              </a:spcBef>
            </a:pPr>
            <a:r>
              <a:rPr lang="de-DE" sz="2200" dirty="0">
                <a:solidFill>
                  <a:schemeClr val="bg1">
                    <a:lumMod val="65000"/>
                  </a:schemeClr>
                </a:solidFill>
              </a:rPr>
              <a:t>Dateinamen auf USB-Sticks wurden übertragen</a:t>
            </a:r>
          </a:p>
          <a:p>
            <a:pPr>
              <a:lnSpc>
                <a:spcPct val="100000"/>
              </a:lnSpc>
              <a:spcBef>
                <a:spcPts val="600"/>
              </a:spcBef>
            </a:pPr>
            <a:endParaRPr lang="de-DE" sz="2200" dirty="0"/>
          </a:p>
          <a:p>
            <a:pPr>
              <a:lnSpc>
                <a:spcPct val="100000"/>
              </a:lnSpc>
              <a:spcBef>
                <a:spcPts val="600"/>
              </a:spcBef>
            </a:pPr>
            <a:r>
              <a:rPr lang="de-DE" sz="2200" dirty="0"/>
              <a:t>Fehlende Verschlüsselung</a:t>
            </a:r>
          </a:p>
        </p:txBody>
      </p:sp>
    </p:spTree>
    <p:extLst>
      <p:ext uri="{BB962C8B-B14F-4D97-AF65-F5344CB8AC3E}">
        <p14:creationId xmlns:p14="http://schemas.microsoft.com/office/powerpoint/2010/main" val="1721664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sp>
        <p:nvSpPr>
          <p:cNvPr id="3" name="Inhaltsplatzhalter 2"/>
          <p:cNvSpPr>
            <a:spLocks noGrp="1"/>
          </p:cNvSpPr>
          <p:nvPr>
            <p:ph idx="1"/>
          </p:nvPr>
        </p:nvSpPr>
        <p:spPr>
          <a:xfrm>
            <a:off x="838202" y="1825625"/>
            <a:ext cx="5796353" cy="4351338"/>
          </a:xfrm>
        </p:spPr>
        <p:txBody>
          <a:bodyPr>
            <a:normAutofit/>
          </a:bodyPr>
          <a:lstStyle/>
          <a:p>
            <a:pPr marL="457200" indent="-457200">
              <a:lnSpc>
                <a:spcPct val="100000"/>
              </a:lnSpc>
              <a:spcBef>
                <a:spcPts val="600"/>
              </a:spcBef>
              <a:buFont typeface="+mj-lt"/>
              <a:buAutoNum type="arabicPeriod"/>
            </a:pPr>
            <a:r>
              <a:rPr lang="de-DE" sz="2200" dirty="0"/>
              <a:t>Verarbeitung nach Sensibilität</a:t>
            </a:r>
          </a:p>
          <a:p>
            <a:pPr marL="457200" indent="-457200">
              <a:lnSpc>
                <a:spcPct val="100000"/>
              </a:lnSpc>
              <a:spcBef>
                <a:spcPts val="600"/>
              </a:spcBef>
              <a:buFont typeface="+mj-lt"/>
              <a:buAutoNum type="arabicPeriod"/>
            </a:pPr>
            <a:r>
              <a:rPr lang="de-DE" sz="2200" dirty="0"/>
              <a:t>Zweckgebundenheit</a:t>
            </a:r>
          </a:p>
          <a:p>
            <a:pPr marL="457200" indent="-457200">
              <a:lnSpc>
                <a:spcPct val="100000"/>
              </a:lnSpc>
              <a:spcBef>
                <a:spcPts val="600"/>
              </a:spcBef>
              <a:buFont typeface="+mj-lt"/>
              <a:buAutoNum type="arabicPeriod"/>
            </a:pPr>
            <a:r>
              <a:rPr lang="de-DE" sz="2200" dirty="0"/>
              <a:t>Verhältnismäßigkeit</a:t>
            </a:r>
          </a:p>
          <a:p>
            <a:pPr marL="457200" indent="-457200">
              <a:lnSpc>
                <a:spcPct val="100000"/>
              </a:lnSpc>
              <a:spcBef>
                <a:spcPts val="600"/>
              </a:spcBef>
              <a:buFont typeface="+mj-lt"/>
              <a:buAutoNum type="arabicPeriod"/>
            </a:pPr>
            <a:r>
              <a:rPr lang="de-DE" sz="2200" dirty="0"/>
              <a:t>Korrektheit und Aktualität</a:t>
            </a:r>
          </a:p>
          <a:p>
            <a:pPr marL="457200" indent="-457200">
              <a:lnSpc>
                <a:spcPct val="100000"/>
              </a:lnSpc>
              <a:spcBef>
                <a:spcPts val="600"/>
              </a:spcBef>
              <a:buFont typeface="+mj-lt"/>
              <a:buAutoNum type="arabicPeriod"/>
            </a:pPr>
            <a:r>
              <a:rPr lang="de-DE" sz="2200" dirty="0"/>
              <a:t>Zweckmäßige Aufbewahrungsdauer</a:t>
            </a:r>
          </a:p>
          <a:p>
            <a:pPr marL="457200" indent="-457200">
              <a:lnSpc>
                <a:spcPct val="100000"/>
              </a:lnSpc>
              <a:spcBef>
                <a:spcPts val="600"/>
              </a:spcBef>
              <a:buFont typeface="+mj-lt"/>
              <a:buAutoNum type="arabicPeriod"/>
            </a:pPr>
            <a:r>
              <a:rPr lang="de-DE" sz="2200" dirty="0"/>
              <a:t>Rechte des Datensubjekts</a:t>
            </a:r>
          </a:p>
          <a:p>
            <a:pPr marL="457200" indent="-457200">
              <a:lnSpc>
                <a:spcPct val="100000"/>
              </a:lnSpc>
              <a:spcBef>
                <a:spcPts val="600"/>
              </a:spcBef>
              <a:buFont typeface="+mj-lt"/>
              <a:buAutoNum type="arabicPeriod"/>
            </a:pPr>
            <a:r>
              <a:rPr lang="de-DE" sz="2200" dirty="0"/>
              <a:t>Maßnahmen gegen Missbrauch</a:t>
            </a:r>
          </a:p>
          <a:p>
            <a:pPr marL="457200" indent="-457200">
              <a:lnSpc>
                <a:spcPct val="100000"/>
              </a:lnSpc>
              <a:spcBef>
                <a:spcPts val="600"/>
              </a:spcBef>
              <a:buFont typeface="+mj-lt"/>
              <a:buAutoNum type="arabicPeriod"/>
            </a:pPr>
            <a:r>
              <a:rPr lang="de-DE" sz="2200" b="1" dirty="0">
                <a:solidFill>
                  <a:srgbClr val="00B050"/>
                </a:solidFill>
              </a:rPr>
              <a:t>Transfer außerhalb des EWR</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094408" cy="365125"/>
          </a:xfrm>
        </p:spPr>
        <p:txBody>
          <a:bodyPr/>
          <a:lstStyle/>
          <a:p>
            <a:r>
              <a:rPr lang="de-DE" dirty="0"/>
              <a:t>Datenschutzrichtlinie – rechtliche Einordnung</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22</a:t>
            </a:fld>
            <a:endParaRPr lang="de-DE" dirty="0">
              <a:solidFill>
                <a:schemeClr val="bg1"/>
              </a:solidFill>
            </a:endParaRPr>
          </a:p>
        </p:txBody>
      </p:sp>
      <p:sp>
        <p:nvSpPr>
          <p:cNvPr id="8" name="Inhaltsplatzhalter 2">
            <a:extLst>
              <a:ext uri="{FF2B5EF4-FFF2-40B4-BE49-F238E27FC236}">
                <a16:creationId xmlns:a16="http://schemas.microsoft.com/office/drawing/2014/main" id="{906C0012-7D07-4D26-95E0-386A78249574}"/>
              </a:ext>
            </a:extLst>
          </p:cNvPr>
          <p:cNvSpPr txBox="1">
            <a:spLocks/>
          </p:cNvSpPr>
          <p:nvPr/>
        </p:nvSpPr>
        <p:spPr>
          <a:xfrm>
            <a:off x="5712423" y="1825624"/>
            <a:ext cx="5782891" cy="3585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de-DE" sz="2200" dirty="0">
                <a:solidFill>
                  <a:schemeClr val="bg1">
                    <a:lumMod val="65000"/>
                  </a:schemeClr>
                </a:solidFill>
              </a:rPr>
              <a:t>Einstellung „Collection </a:t>
            </a:r>
            <a:r>
              <a:rPr lang="de-DE" sz="2200" dirty="0" err="1">
                <a:solidFill>
                  <a:schemeClr val="bg1">
                    <a:lumMod val="65000"/>
                  </a:schemeClr>
                </a:solidFill>
              </a:rPr>
              <a:t>of</a:t>
            </a:r>
            <a:r>
              <a:rPr lang="de-DE" sz="2200" dirty="0">
                <a:solidFill>
                  <a:schemeClr val="bg1">
                    <a:lumMod val="65000"/>
                  </a:schemeClr>
                </a:solidFill>
              </a:rPr>
              <a:t> </a:t>
            </a:r>
            <a:r>
              <a:rPr lang="de-DE" sz="2200" dirty="0" err="1">
                <a:solidFill>
                  <a:schemeClr val="bg1">
                    <a:lumMod val="65000"/>
                  </a:schemeClr>
                </a:solidFill>
              </a:rPr>
              <a:t>watching</a:t>
            </a:r>
            <a:r>
              <a:rPr lang="de-DE" sz="2200" dirty="0">
                <a:solidFill>
                  <a:schemeClr val="bg1">
                    <a:lumMod val="65000"/>
                  </a:schemeClr>
                </a:solidFill>
              </a:rPr>
              <a:t> </a:t>
            </a:r>
            <a:r>
              <a:rPr lang="de-DE" sz="2200" dirty="0" err="1">
                <a:solidFill>
                  <a:schemeClr val="bg1">
                    <a:lumMod val="65000"/>
                  </a:schemeClr>
                </a:solidFill>
              </a:rPr>
              <a:t>info</a:t>
            </a:r>
            <a:r>
              <a:rPr lang="de-DE" sz="2200" dirty="0">
                <a:solidFill>
                  <a:schemeClr val="bg1">
                    <a:lumMod val="65000"/>
                  </a:schemeClr>
                </a:solidFill>
              </a:rPr>
              <a:t>“ egal</a:t>
            </a:r>
          </a:p>
          <a:p>
            <a:pPr marL="0" indent="0">
              <a:lnSpc>
                <a:spcPct val="100000"/>
              </a:lnSpc>
              <a:spcBef>
                <a:spcPts val="600"/>
              </a:spcBef>
              <a:buNone/>
            </a:pPr>
            <a:r>
              <a:rPr lang="de-DE" sz="2200" dirty="0">
                <a:solidFill>
                  <a:schemeClr val="bg1">
                    <a:lumMod val="65000"/>
                  </a:schemeClr>
                </a:solidFill>
              </a:rPr>
              <a:t>→ Wenn ausgeschaltet, dann keine Zustimmung</a:t>
            </a:r>
          </a:p>
          <a:p>
            <a:pPr marL="0" indent="0">
              <a:lnSpc>
                <a:spcPct val="100000"/>
              </a:lnSpc>
              <a:spcBef>
                <a:spcPts val="600"/>
              </a:spcBef>
              <a:buNone/>
            </a:pPr>
            <a:endParaRPr lang="de-DE" sz="2200" dirty="0"/>
          </a:p>
          <a:p>
            <a:pPr>
              <a:lnSpc>
                <a:spcPct val="100000"/>
              </a:lnSpc>
              <a:spcBef>
                <a:spcPts val="600"/>
              </a:spcBef>
            </a:pPr>
            <a:r>
              <a:rPr lang="de-DE" sz="2200" dirty="0">
                <a:solidFill>
                  <a:schemeClr val="bg1">
                    <a:lumMod val="65000"/>
                  </a:schemeClr>
                </a:solidFill>
              </a:rPr>
              <a:t>Dateinamen auf USB-Sticks wurden übertragen</a:t>
            </a:r>
          </a:p>
          <a:p>
            <a:pPr>
              <a:lnSpc>
                <a:spcPct val="100000"/>
              </a:lnSpc>
              <a:spcBef>
                <a:spcPts val="600"/>
              </a:spcBef>
            </a:pPr>
            <a:endParaRPr lang="de-DE" sz="2200" dirty="0"/>
          </a:p>
          <a:p>
            <a:pPr>
              <a:lnSpc>
                <a:spcPct val="100000"/>
              </a:lnSpc>
              <a:spcBef>
                <a:spcPts val="600"/>
              </a:spcBef>
            </a:pPr>
            <a:r>
              <a:rPr lang="de-DE" sz="2200" dirty="0">
                <a:solidFill>
                  <a:schemeClr val="bg1">
                    <a:lumMod val="65000"/>
                  </a:schemeClr>
                </a:solidFill>
              </a:rPr>
              <a:t>Fehlende Verschlüsselung</a:t>
            </a:r>
          </a:p>
          <a:p>
            <a:pPr>
              <a:lnSpc>
                <a:spcPct val="100000"/>
              </a:lnSpc>
              <a:spcBef>
                <a:spcPts val="600"/>
              </a:spcBef>
            </a:pPr>
            <a:endParaRPr lang="de-DE" sz="2200" dirty="0"/>
          </a:p>
          <a:p>
            <a:pPr>
              <a:lnSpc>
                <a:spcPct val="100000"/>
              </a:lnSpc>
              <a:spcBef>
                <a:spcPts val="600"/>
              </a:spcBef>
            </a:pPr>
            <a:r>
              <a:rPr lang="de-DE" sz="2200" dirty="0"/>
              <a:t>(Angemessenes Schutzniveau)</a:t>
            </a:r>
          </a:p>
        </p:txBody>
      </p:sp>
    </p:spTree>
    <p:extLst>
      <p:ext uri="{BB962C8B-B14F-4D97-AF65-F5344CB8AC3E}">
        <p14:creationId xmlns:p14="http://schemas.microsoft.com/office/powerpoint/2010/main" val="177622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sp>
        <p:nvSpPr>
          <p:cNvPr id="3" name="Inhaltsplatzhalter 2"/>
          <p:cNvSpPr>
            <a:spLocks noGrp="1"/>
          </p:cNvSpPr>
          <p:nvPr>
            <p:ph idx="1"/>
          </p:nvPr>
        </p:nvSpPr>
        <p:spPr>
          <a:xfrm>
            <a:off x="838202" y="1825625"/>
            <a:ext cx="5796353" cy="4351338"/>
          </a:xfrm>
        </p:spPr>
        <p:txBody>
          <a:bodyPr>
            <a:normAutofit/>
          </a:bodyPr>
          <a:lstStyle/>
          <a:p>
            <a:pPr marL="457200" indent="-457200">
              <a:lnSpc>
                <a:spcPct val="100000"/>
              </a:lnSpc>
              <a:spcBef>
                <a:spcPts val="600"/>
              </a:spcBef>
              <a:buFont typeface="+mj-lt"/>
              <a:buAutoNum type="arabicPeriod"/>
            </a:pPr>
            <a:r>
              <a:rPr lang="de-DE" sz="2200" dirty="0"/>
              <a:t>Verarbeitung nach Sensibilität</a:t>
            </a:r>
          </a:p>
          <a:p>
            <a:pPr marL="457200" indent="-457200">
              <a:lnSpc>
                <a:spcPct val="100000"/>
              </a:lnSpc>
              <a:spcBef>
                <a:spcPts val="600"/>
              </a:spcBef>
              <a:buFont typeface="+mj-lt"/>
              <a:buAutoNum type="arabicPeriod"/>
            </a:pPr>
            <a:r>
              <a:rPr lang="de-DE" sz="2200" b="1" dirty="0">
                <a:solidFill>
                  <a:srgbClr val="C00000"/>
                </a:solidFill>
              </a:rPr>
              <a:t>Zweckgebundenheit</a:t>
            </a:r>
          </a:p>
          <a:p>
            <a:pPr marL="457200" indent="-457200">
              <a:lnSpc>
                <a:spcPct val="100000"/>
              </a:lnSpc>
              <a:spcBef>
                <a:spcPts val="600"/>
              </a:spcBef>
              <a:buFont typeface="+mj-lt"/>
              <a:buAutoNum type="arabicPeriod"/>
            </a:pPr>
            <a:r>
              <a:rPr lang="de-DE" sz="2200" b="1" dirty="0">
                <a:solidFill>
                  <a:srgbClr val="0070C0"/>
                </a:solidFill>
              </a:rPr>
              <a:t>Verhältnismäßigkeit</a:t>
            </a:r>
          </a:p>
          <a:p>
            <a:pPr marL="457200" indent="-457200">
              <a:lnSpc>
                <a:spcPct val="100000"/>
              </a:lnSpc>
              <a:spcBef>
                <a:spcPts val="600"/>
              </a:spcBef>
              <a:buFont typeface="+mj-lt"/>
              <a:buAutoNum type="arabicPeriod"/>
            </a:pPr>
            <a:r>
              <a:rPr lang="de-DE" sz="2200" dirty="0"/>
              <a:t>Korrektheit und Aktualität</a:t>
            </a:r>
          </a:p>
          <a:p>
            <a:pPr marL="457200" indent="-457200">
              <a:lnSpc>
                <a:spcPct val="100000"/>
              </a:lnSpc>
              <a:spcBef>
                <a:spcPts val="600"/>
              </a:spcBef>
              <a:buFont typeface="+mj-lt"/>
              <a:buAutoNum type="arabicPeriod"/>
            </a:pPr>
            <a:r>
              <a:rPr lang="de-DE" sz="2200" dirty="0"/>
              <a:t>Zweckmäßige Aufbewahrungsdauer</a:t>
            </a:r>
          </a:p>
          <a:p>
            <a:pPr marL="457200" indent="-457200">
              <a:lnSpc>
                <a:spcPct val="100000"/>
              </a:lnSpc>
              <a:spcBef>
                <a:spcPts val="600"/>
              </a:spcBef>
              <a:buFont typeface="+mj-lt"/>
              <a:buAutoNum type="arabicPeriod"/>
            </a:pPr>
            <a:r>
              <a:rPr lang="de-DE" sz="2200" dirty="0"/>
              <a:t>Rechte des Datensubjekts</a:t>
            </a:r>
          </a:p>
          <a:p>
            <a:pPr marL="457200" indent="-457200">
              <a:lnSpc>
                <a:spcPct val="100000"/>
              </a:lnSpc>
              <a:spcBef>
                <a:spcPts val="600"/>
              </a:spcBef>
              <a:buFont typeface="+mj-lt"/>
              <a:buAutoNum type="arabicPeriod"/>
            </a:pPr>
            <a:r>
              <a:rPr lang="de-DE" sz="2200" b="1" dirty="0">
                <a:solidFill>
                  <a:srgbClr val="0070C0"/>
                </a:solidFill>
              </a:rPr>
              <a:t>Maßnahmen gegen Missbrauch</a:t>
            </a:r>
          </a:p>
          <a:p>
            <a:pPr marL="457200" indent="-457200">
              <a:lnSpc>
                <a:spcPct val="100000"/>
              </a:lnSpc>
              <a:spcBef>
                <a:spcPts val="600"/>
              </a:spcBef>
              <a:buFont typeface="+mj-lt"/>
              <a:buAutoNum type="arabicPeriod"/>
            </a:pPr>
            <a:r>
              <a:rPr lang="de-DE" sz="2200" dirty="0"/>
              <a:t>Transfer außerhalb des EWR</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200400" cy="365125"/>
          </a:xfrm>
        </p:spPr>
        <p:txBody>
          <a:bodyPr/>
          <a:lstStyle/>
          <a:p>
            <a:r>
              <a:rPr lang="de-DE" dirty="0"/>
              <a:t>Datenschutzrichtlinie – rechtliche Einordnung</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23</a:t>
            </a:fld>
            <a:endParaRPr lang="de-DE" dirty="0">
              <a:solidFill>
                <a:schemeClr val="bg1"/>
              </a:solidFill>
            </a:endParaRPr>
          </a:p>
        </p:txBody>
      </p:sp>
      <p:sp>
        <p:nvSpPr>
          <p:cNvPr id="8" name="Inhaltsplatzhalter 2">
            <a:extLst>
              <a:ext uri="{FF2B5EF4-FFF2-40B4-BE49-F238E27FC236}">
                <a16:creationId xmlns:a16="http://schemas.microsoft.com/office/drawing/2014/main" id="{906C0012-7D07-4D26-95E0-386A78249574}"/>
              </a:ext>
            </a:extLst>
          </p:cNvPr>
          <p:cNvSpPr txBox="1">
            <a:spLocks/>
          </p:cNvSpPr>
          <p:nvPr/>
        </p:nvSpPr>
        <p:spPr>
          <a:xfrm>
            <a:off x="5712423" y="1825624"/>
            <a:ext cx="5782891" cy="3585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de-DE" sz="2200" dirty="0"/>
              <a:t>Einstellung „Collection </a:t>
            </a:r>
            <a:r>
              <a:rPr lang="de-DE" sz="2200" dirty="0" err="1"/>
              <a:t>of</a:t>
            </a:r>
            <a:r>
              <a:rPr lang="de-DE" sz="2200" dirty="0"/>
              <a:t> </a:t>
            </a:r>
            <a:r>
              <a:rPr lang="de-DE" sz="2200" dirty="0" err="1"/>
              <a:t>watching</a:t>
            </a:r>
            <a:r>
              <a:rPr lang="de-DE" sz="2200" dirty="0"/>
              <a:t> </a:t>
            </a:r>
            <a:r>
              <a:rPr lang="de-DE" sz="2200" dirty="0" err="1"/>
              <a:t>info</a:t>
            </a:r>
            <a:r>
              <a:rPr lang="de-DE" sz="2200" dirty="0"/>
              <a:t>“ egal</a:t>
            </a:r>
          </a:p>
          <a:p>
            <a:pPr marL="0" indent="0">
              <a:lnSpc>
                <a:spcPct val="100000"/>
              </a:lnSpc>
              <a:spcBef>
                <a:spcPts val="600"/>
              </a:spcBef>
              <a:buNone/>
            </a:pPr>
            <a:r>
              <a:rPr lang="de-DE" sz="2200" dirty="0"/>
              <a:t>→ Wenn ausgeschaltet, dann keine Zustimmung</a:t>
            </a:r>
          </a:p>
          <a:p>
            <a:pPr marL="0" indent="0">
              <a:lnSpc>
                <a:spcPct val="100000"/>
              </a:lnSpc>
              <a:spcBef>
                <a:spcPts val="600"/>
              </a:spcBef>
              <a:buNone/>
            </a:pPr>
            <a:endParaRPr lang="de-DE" sz="2200" dirty="0"/>
          </a:p>
          <a:p>
            <a:pPr>
              <a:lnSpc>
                <a:spcPct val="100000"/>
              </a:lnSpc>
              <a:spcBef>
                <a:spcPts val="600"/>
              </a:spcBef>
            </a:pPr>
            <a:r>
              <a:rPr lang="de-DE" sz="2200" dirty="0"/>
              <a:t>Dateinamen auf USB-Sticks wurden übertragen</a:t>
            </a:r>
          </a:p>
          <a:p>
            <a:pPr>
              <a:lnSpc>
                <a:spcPct val="100000"/>
              </a:lnSpc>
              <a:spcBef>
                <a:spcPts val="600"/>
              </a:spcBef>
            </a:pPr>
            <a:endParaRPr lang="de-DE" sz="2200" dirty="0"/>
          </a:p>
          <a:p>
            <a:pPr>
              <a:lnSpc>
                <a:spcPct val="100000"/>
              </a:lnSpc>
              <a:spcBef>
                <a:spcPts val="600"/>
              </a:spcBef>
            </a:pPr>
            <a:r>
              <a:rPr lang="de-DE" sz="2200" dirty="0"/>
              <a:t>Fehlende Verschlüsselung</a:t>
            </a:r>
          </a:p>
          <a:p>
            <a:pPr>
              <a:lnSpc>
                <a:spcPct val="100000"/>
              </a:lnSpc>
              <a:spcBef>
                <a:spcPts val="600"/>
              </a:spcBef>
            </a:pPr>
            <a:endParaRPr lang="de-DE" sz="2200" dirty="0"/>
          </a:p>
          <a:p>
            <a:pPr>
              <a:lnSpc>
                <a:spcPct val="100000"/>
              </a:lnSpc>
              <a:spcBef>
                <a:spcPts val="600"/>
              </a:spcBef>
            </a:pPr>
            <a:r>
              <a:rPr lang="de-DE" sz="2200" dirty="0">
                <a:solidFill>
                  <a:schemeClr val="bg1"/>
                </a:solidFill>
              </a:rPr>
              <a:t>(Angemessenes Schutzniveau)</a:t>
            </a:r>
          </a:p>
        </p:txBody>
      </p:sp>
    </p:spTree>
    <p:extLst>
      <p:ext uri="{BB962C8B-B14F-4D97-AF65-F5344CB8AC3E}">
        <p14:creationId xmlns:p14="http://schemas.microsoft.com/office/powerpoint/2010/main" val="1851074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Kurzanalyse der Datenschutzrichtlinie</a:t>
            </a:r>
            <a:endParaRPr lang="de-DE" sz="3200" dirty="0">
              <a:latin typeface="+mn-lt"/>
            </a:endParaRPr>
          </a:p>
        </p:txBody>
      </p:sp>
      <p:sp>
        <p:nvSpPr>
          <p:cNvPr id="3" name="Inhaltsplatzhalter 2"/>
          <p:cNvSpPr>
            <a:spLocks noGrp="1"/>
          </p:cNvSpPr>
          <p:nvPr>
            <p:ph idx="1"/>
          </p:nvPr>
        </p:nvSpPr>
        <p:spPr>
          <a:xfrm>
            <a:off x="838202" y="1825625"/>
            <a:ext cx="5796353" cy="4351338"/>
          </a:xfrm>
        </p:spPr>
        <p:txBody>
          <a:bodyPr>
            <a:normAutofit/>
          </a:bodyPr>
          <a:lstStyle/>
          <a:p>
            <a:pPr marL="457200" indent="-457200">
              <a:lnSpc>
                <a:spcPct val="100000"/>
              </a:lnSpc>
              <a:spcBef>
                <a:spcPts val="600"/>
              </a:spcBef>
              <a:buFont typeface="+mj-lt"/>
              <a:buAutoNum type="arabicPeriod"/>
            </a:pPr>
            <a:r>
              <a:rPr lang="de-DE" sz="2200" dirty="0"/>
              <a:t>Verarbeitung nach Sensibilität</a:t>
            </a:r>
          </a:p>
          <a:p>
            <a:pPr marL="457200" indent="-457200">
              <a:lnSpc>
                <a:spcPct val="100000"/>
              </a:lnSpc>
              <a:spcBef>
                <a:spcPts val="600"/>
              </a:spcBef>
              <a:buFont typeface="+mj-lt"/>
              <a:buAutoNum type="arabicPeriod"/>
            </a:pPr>
            <a:r>
              <a:rPr lang="de-DE" sz="2200" b="1" dirty="0">
                <a:solidFill>
                  <a:srgbClr val="C00000"/>
                </a:solidFill>
              </a:rPr>
              <a:t>Zweckgebundenheit</a:t>
            </a:r>
          </a:p>
          <a:p>
            <a:pPr marL="457200" indent="-457200">
              <a:lnSpc>
                <a:spcPct val="100000"/>
              </a:lnSpc>
              <a:spcBef>
                <a:spcPts val="600"/>
              </a:spcBef>
              <a:buFont typeface="+mj-lt"/>
              <a:buAutoNum type="arabicPeriod"/>
            </a:pPr>
            <a:r>
              <a:rPr lang="de-DE" sz="2200" b="1" dirty="0">
                <a:solidFill>
                  <a:srgbClr val="0070C0"/>
                </a:solidFill>
              </a:rPr>
              <a:t>Verhältnismäßigkeit</a:t>
            </a:r>
          </a:p>
          <a:p>
            <a:pPr marL="457200" indent="-457200">
              <a:lnSpc>
                <a:spcPct val="100000"/>
              </a:lnSpc>
              <a:spcBef>
                <a:spcPts val="600"/>
              </a:spcBef>
              <a:buFont typeface="+mj-lt"/>
              <a:buAutoNum type="arabicPeriod"/>
            </a:pPr>
            <a:r>
              <a:rPr lang="de-DE" sz="2200" dirty="0"/>
              <a:t>Korrektheit und Aktualität</a:t>
            </a:r>
          </a:p>
          <a:p>
            <a:pPr marL="457200" indent="-457200">
              <a:lnSpc>
                <a:spcPct val="100000"/>
              </a:lnSpc>
              <a:spcBef>
                <a:spcPts val="600"/>
              </a:spcBef>
              <a:buFont typeface="+mj-lt"/>
              <a:buAutoNum type="arabicPeriod"/>
            </a:pPr>
            <a:r>
              <a:rPr lang="de-DE" sz="2200" dirty="0"/>
              <a:t>Zweckmäßige Aufbewahrungsdauer</a:t>
            </a:r>
          </a:p>
          <a:p>
            <a:pPr marL="457200" indent="-457200">
              <a:lnSpc>
                <a:spcPct val="100000"/>
              </a:lnSpc>
              <a:spcBef>
                <a:spcPts val="600"/>
              </a:spcBef>
              <a:buFont typeface="+mj-lt"/>
              <a:buAutoNum type="arabicPeriod"/>
            </a:pPr>
            <a:r>
              <a:rPr lang="de-DE" sz="2200" dirty="0"/>
              <a:t>Rechte des Datensubjekts</a:t>
            </a:r>
          </a:p>
          <a:p>
            <a:pPr marL="457200" indent="-457200">
              <a:lnSpc>
                <a:spcPct val="100000"/>
              </a:lnSpc>
              <a:spcBef>
                <a:spcPts val="600"/>
              </a:spcBef>
              <a:buFont typeface="+mj-lt"/>
              <a:buAutoNum type="arabicPeriod"/>
            </a:pPr>
            <a:r>
              <a:rPr lang="de-DE" sz="2200" b="1" dirty="0">
                <a:solidFill>
                  <a:srgbClr val="0070C0"/>
                </a:solidFill>
              </a:rPr>
              <a:t>Maßnahmen gegen Missbrauch</a:t>
            </a:r>
          </a:p>
          <a:p>
            <a:pPr marL="457200" indent="-457200">
              <a:lnSpc>
                <a:spcPct val="100000"/>
              </a:lnSpc>
              <a:spcBef>
                <a:spcPts val="600"/>
              </a:spcBef>
              <a:buFont typeface="+mj-lt"/>
              <a:buAutoNum type="arabicPeriod"/>
            </a:pPr>
            <a:r>
              <a:rPr lang="de-DE" sz="2200" dirty="0"/>
              <a:t>Transfer außerhalb des EWR</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p:txBody>
          <a:bodyPr/>
          <a:lstStyle/>
          <a:p>
            <a:r>
              <a:rPr lang="de-DE" dirty="0"/>
              <a:t>Datenschutzrichtlinie – Konsequenzen</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24</a:t>
            </a:fld>
            <a:endParaRPr lang="de-DE" dirty="0">
              <a:solidFill>
                <a:schemeClr val="bg1"/>
              </a:solidFill>
            </a:endParaRPr>
          </a:p>
        </p:txBody>
      </p:sp>
      <p:sp>
        <p:nvSpPr>
          <p:cNvPr id="8" name="Inhaltsplatzhalter 2">
            <a:extLst>
              <a:ext uri="{FF2B5EF4-FFF2-40B4-BE49-F238E27FC236}">
                <a16:creationId xmlns:a16="http://schemas.microsoft.com/office/drawing/2014/main" id="{906C0012-7D07-4D26-95E0-386A78249574}"/>
              </a:ext>
            </a:extLst>
          </p:cNvPr>
          <p:cNvSpPr txBox="1">
            <a:spLocks/>
          </p:cNvSpPr>
          <p:nvPr/>
        </p:nvSpPr>
        <p:spPr>
          <a:xfrm>
            <a:off x="5712423" y="1825624"/>
            <a:ext cx="5782891" cy="3585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de-DE" sz="2200" dirty="0"/>
              <a:t>Einstellung „Collection </a:t>
            </a:r>
            <a:r>
              <a:rPr lang="de-DE" sz="2200" dirty="0" err="1"/>
              <a:t>of</a:t>
            </a:r>
            <a:r>
              <a:rPr lang="de-DE" sz="2200" dirty="0"/>
              <a:t> </a:t>
            </a:r>
            <a:r>
              <a:rPr lang="de-DE" sz="2200" dirty="0" err="1"/>
              <a:t>watching</a:t>
            </a:r>
            <a:r>
              <a:rPr lang="de-DE" sz="2200" dirty="0"/>
              <a:t> </a:t>
            </a:r>
            <a:r>
              <a:rPr lang="de-DE" sz="2200" dirty="0" err="1"/>
              <a:t>info</a:t>
            </a:r>
            <a:r>
              <a:rPr lang="de-DE" sz="2200" dirty="0"/>
              <a:t>“ egal</a:t>
            </a:r>
          </a:p>
          <a:p>
            <a:pPr marL="0" indent="0">
              <a:lnSpc>
                <a:spcPct val="100000"/>
              </a:lnSpc>
              <a:spcBef>
                <a:spcPts val="600"/>
              </a:spcBef>
              <a:buNone/>
            </a:pPr>
            <a:r>
              <a:rPr lang="de-DE" sz="2200" dirty="0"/>
              <a:t>→ Wenn ausgeschaltet, dann keine Zustimmung</a:t>
            </a:r>
          </a:p>
          <a:p>
            <a:pPr marL="0" indent="0">
              <a:lnSpc>
                <a:spcPct val="100000"/>
              </a:lnSpc>
              <a:spcBef>
                <a:spcPts val="600"/>
              </a:spcBef>
              <a:buNone/>
            </a:pPr>
            <a:endParaRPr lang="de-DE" sz="2200" dirty="0"/>
          </a:p>
          <a:p>
            <a:pPr>
              <a:lnSpc>
                <a:spcPct val="100000"/>
              </a:lnSpc>
              <a:spcBef>
                <a:spcPts val="600"/>
              </a:spcBef>
            </a:pPr>
            <a:r>
              <a:rPr lang="de-DE" sz="2200" dirty="0"/>
              <a:t>Dateinamen auf USB-Sticks wurden übertragen</a:t>
            </a:r>
          </a:p>
          <a:p>
            <a:pPr>
              <a:lnSpc>
                <a:spcPct val="100000"/>
              </a:lnSpc>
              <a:spcBef>
                <a:spcPts val="600"/>
              </a:spcBef>
            </a:pPr>
            <a:endParaRPr lang="de-DE" sz="2200" dirty="0"/>
          </a:p>
          <a:p>
            <a:pPr>
              <a:lnSpc>
                <a:spcPct val="100000"/>
              </a:lnSpc>
              <a:spcBef>
                <a:spcPts val="600"/>
              </a:spcBef>
            </a:pPr>
            <a:r>
              <a:rPr lang="de-DE" sz="2200" dirty="0"/>
              <a:t>Fehlende Verschlüsselung</a:t>
            </a:r>
          </a:p>
          <a:p>
            <a:pPr>
              <a:lnSpc>
                <a:spcPct val="100000"/>
              </a:lnSpc>
              <a:spcBef>
                <a:spcPts val="600"/>
              </a:spcBef>
            </a:pPr>
            <a:endParaRPr lang="de-DE" sz="2200" dirty="0"/>
          </a:p>
          <a:p>
            <a:pPr>
              <a:lnSpc>
                <a:spcPct val="100000"/>
              </a:lnSpc>
              <a:spcBef>
                <a:spcPts val="600"/>
              </a:spcBef>
            </a:pPr>
            <a:r>
              <a:rPr lang="de-DE" sz="2200" dirty="0">
                <a:solidFill>
                  <a:schemeClr val="bg1"/>
                </a:solidFill>
              </a:rPr>
              <a:t>(Angemessenes Schutzniveau)</a:t>
            </a:r>
          </a:p>
        </p:txBody>
      </p:sp>
      <p:sp>
        <p:nvSpPr>
          <p:cNvPr id="9" name="Inhaltsplatzhalter 2">
            <a:extLst>
              <a:ext uri="{FF2B5EF4-FFF2-40B4-BE49-F238E27FC236}">
                <a16:creationId xmlns:a16="http://schemas.microsoft.com/office/drawing/2014/main" id="{7981FF99-C150-4CD4-9BEB-0D9084025E22}"/>
              </a:ext>
            </a:extLst>
          </p:cNvPr>
          <p:cNvSpPr txBox="1">
            <a:spLocks/>
          </p:cNvSpPr>
          <p:nvPr/>
        </p:nvSpPr>
        <p:spPr>
          <a:xfrm>
            <a:off x="689954" y="5353742"/>
            <a:ext cx="9856584" cy="7514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de-DE" sz="2200" dirty="0"/>
              <a:t>LG hat notwendige Maßnahmen getroffen, damit Verbraucher eine informierte Entscheidung über die Nutzung ihrer Daten treffen können</a:t>
            </a:r>
            <a:r>
              <a:rPr lang="de-DE" sz="2200" i="1" dirty="0"/>
              <a:t> </a:t>
            </a:r>
            <a:r>
              <a:rPr lang="de-DE" sz="2200" dirty="0"/>
              <a:t>(ICO, 2014)</a:t>
            </a:r>
          </a:p>
        </p:txBody>
      </p:sp>
    </p:spTree>
    <p:extLst>
      <p:ext uri="{BB962C8B-B14F-4D97-AF65-F5344CB8AC3E}">
        <p14:creationId xmlns:p14="http://schemas.microsoft.com/office/powerpoint/2010/main" val="1073485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Versuchsaufbau</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678798" cy="365125"/>
          </a:xfrm>
        </p:spPr>
        <p:txBody>
          <a:bodyPr/>
          <a:lstStyle/>
          <a:p>
            <a:r>
              <a:rPr lang="de-DE" dirty="0">
                <a:solidFill>
                  <a:schemeClr val="bg1"/>
                </a:solidFill>
              </a:rPr>
              <a:t>Versuchsaufbau</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25</a:t>
            </a:fld>
            <a:endParaRPr lang="de-DE" dirty="0">
              <a:solidFill>
                <a:schemeClr val="bg1"/>
              </a:solidFill>
            </a:endParaRPr>
          </a:p>
        </p:txBody>
      </p:sp>
      <p:pic>
        <p:nvPicPr>
          <p:cNvPr id="4" name="Grafik 3">
            <a:extLst>
              <a:ext uri="{FF2B5EF4-FFF2-40B4-BE49-F238E27FC236}">
                <a16:creationId xmlns:a16="http://schemas.microsoft.com/office/drawing/2014/main" id="{208978C1-54A1-46B6-AC56-FF31C57B684A}"/>
              </a:ext>
            </a:extLst>
          </p:cNvPr>
          <p:cNvPicPr>
            <a:picLocks noChangeAspect="1"/>
          </p:cNvPicPr>
          <p:nvPr/>
        </p:nvPicPr>
        <p:blipFill rotWithShape="1">
          <a:blip r:embed="rId3">
            <a:extLst>
              <a:ext uri="{28A0092B-C50C-407E-A947-70E740481C1C}">
                <a14:useLocalDpi xmlns:a14="http://schemas.microsoft.com/office/drawing/2010/main" val="0"/>
              </a:ext>
            </a:extLst>
          </a:blip>
          <a:srcRect l="1392" r="717"/>
          <a:stretch/>
        </p:blipFill>
        <p:spPr>
          <a:xfrm>
            <a:off x="1942222" y="1839908"/>
            <a:ext cx="8307556" cy="2259743"/>
          </a:xfrm>
          <a:prstGeom prst="rect">
            <a:avLst/>
          </a:prstGeom>
        </p:spPr>
      </p:pic>
    </p:spTree>
    <p:extLst>
      <p:ext uri="{BB962C8B-B14F-4D97-AF65-F5344CB8AC3E}">
        <p14:creationId xmlns:p14="http://schemas.microsoft.com/office/powerpoint/2010/main" val="2217155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Versuchsaufbau</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678798" cy="365125"/>
          </a:xfrm>
        </p:spPr>
        <p:txBody>
          <a:bodyPr/>
          <a:lstStyle/>
          <a:p>
            <a:r>
              <a:rPr lang="de-DE" dirty="0">
                <a:solidFill>
                  <a:schemeClr val="bg1"/>
                </a:solidFill>
              </a:rPr>
              <a:t>Versuchsaufbau</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26</a:t>
            </a:fld>
            <a:endParaRPr lang="de-DE" dirty="0">
              <a:solidFill>
                <a:schemeClr val="bg1"/>
              </a:solidFill>
            </a:endParaRPr>
          </a:p>
        </p:txBody>
      </p:sp>
      <p:grpSp>
        <p:nvGrpSpPr>
          <p:cNvPr id="9" name="Gruppieren 8">
            <a:extLst>
              <a:ext uri="{FF2B5EF4-FFF2-40B4-BE49-F238E27FC236}">
                <a16:creationId xmlns:a16="http://schemas.microsoft.com/office/drawing/2014/main" id="{67C33CF4-5125-4790-B19B-59222D951DE8}"/>
              </a:ext>
            </a:extLst>
          </p:cNvPr>
          <p:cNvGrpSpPr/>
          <p:nvPr/>
        </p:nvGrpSpPr>
        <p:grpSpPr>
          <a:xfrm>
            <a:off x="948750" y="4108685"/>
            <a:ext cx="6712085" cy="1091881"/>
            <a:chOff x="948750" y="4293517"/>
            <a:chExt cx="6712085" cy="1091881"/>
          </a:xfrm>
        </p:grpSpPr>
        <p:sp>
          <p:nvSpPr>
            <p:cNvPr id="8" name="Rechteck 7">
              <a:extLst>
                <a:ext uri="{FF2B5EF4-FFF2-40B4-BE49-F238E27FC236}">
                  <a16:creationId xmlns:a16="http://schemas.microsoft.com/office/drawing/2014/main" id="{1371F14E-3D6B-4647-A855-8B30EC9AA0DD}"/>
                </a:ext>
              </a:extLst>
            </p:cNvPr>
            <p:cNvSpPr/>
            <p:nvPr/>
          </p:nvSpPr>
          <p:spPr>
            <a:xfrm>
              <a:off x="948750" y="5016066"/>
              <a:ext cx="6712085" cy="369332"/>
            </a:xfrm>
            <a:prstGeom prst="rect">
              <a:avLst/>
            </a:prstGeom>
          </p:spPr>
          <p:txBody>
            <a:bodyPr wrap="square">
              <a:spAutoFit/>
            </a:bodyPr>
            <a:lstStyle/>
            <a:p>
              <a:pPr algn="ctr">
                <a:spcAft>
                  <a:spcPts val="600"/>
                </a:spcAft>
              </a:pPr>
              <a:r>
                <a:rPr lang="de-DE" i="1" dirty="0"/>
                <a:t>Analyse</a:t>
              </a:r>
              <a:r>
                <a:rPr lang="de-DE" dirty="0"/>
                <a:t> mit Wireshark (Windows 10)</a:t>
              </a:r>
            </a:p>
          </p:txBody>
        </p:sp>
        <p:cxnSp>
          <p:nvCxnSpPr>
            <p:cNvPr id="4" name="Gerade Verbindung mit Pfeil 3">
              <a:extLst>
                <a:ext uri="{FF2B5EF4-FFF2-40B4-BE49-F238E27FC236}">
                  <a16:creationId xmlns:a16="http://schemas.microsoft.com/office/drawing/2014/main" id="{5850F720-B4CD-413B-9F8E-41229341C0BC}"/>
                </a:ext>
              </a:extLst>
            </p:cNvPr>
            <p:cNvCxnSpPr>
              <a:cxnSpLocks/>
            </p:cNvCxnSpPr>
            <p:nvPr/>
          </p:nvCxnSpPr>
          <p:spPr>
            <a:xfrm flipV="1">
              <a:off x="4304793" y="4293517"/>
              <a:ext cx="0" cy="6184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3" name="Grafik 12">
            <a:extLst>
              <a:ext uri="{FF2B5EF4-FFF2-40B4-BE49-F238E27FC236}">
                <a16:creationId xmlns:a16="http://schemas.microsoft.com/office/drawing/2014/main" id="{9FF3D658-BFC1-49C4-A3DD-FCAEAAE187D4}"/>
              </a:ext>
            </a:extLst>
          </p:cNvPr>
          <p:cNvPicPr>
            <a:picLocks noChangeAspect="1"/>
          </p:cNvPicPr>
          <p:nvPr/>
        </p:nvPicPr>
        <p:blipFill rotWithShape="1">
          <a:blip r:embed="rId3">
            <a:extLst>
              <a:ext uri="{28A0092B-C50C-407E-A947-70E740481C1C}">
                <a14:useLocalDpi xmlns:a14="http://schemas.microsoft.com/office/drawing/2010/main" val="0"/>
              </a:ext>
            </a:extLst>
          </a:blip>
          <a:srcRect l="1392" r="717"/>
          <a:stretch/>
        </p:blipFill>
        <p:spPr>
          <a:xfrm>
            <a:off x="1942222" y="1839908"/>
            <a:ext cx="8307556" cy="2259743"/>
          </a:xfrm>
          <a:prstGeom prst="rect">
            <a:avLst/>
          </a:prstGeom>
        </p:spPr>
      </p:pic>
    </p:spTree>
    <p:extLst>
      <p:ext uri="{BB962C8B-B14F-4D97-AF65-F5344CB8AC3E}">
        <p14:creationId xmlns:p14="http://schemas.microsoft.com/office/powerpoint/2010/main" val="2586783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9846DE58-1A1B-4C5B-B185-08BC09621C83}"/>
              </a:ext>
            </a:extLst>
          </p:cNvPr>
          <p:cNvPicPr>
            <a:picLocks noChangeAspect="1"/>
          </p:cNvPicPr>
          <p:nvPr/>
        </p:nvPicPr>
        <p:blipFill rotWithShape="1">
          <a:blip r:embed="rId3">
            <a:extLst>
              <a:ext uri="{28A0092B-C50C-407E-A947-70E740481C1C}">
                <a14:useLocalDpi xmlns:a14="http://schemas.microsoft.com/office/drawing/2010/main" val="0"/>
              </a:ext>
            </a:extLst>
          </a:blip>
          <a:srcRect l="1392" r="717"/>
          <a:stretch/>
        </p:blipFill>
        <p:spPr>
          <a:xfrm>
            <a:off x="1942222" y="1839908"/>
            <a:ext cx="8307556" cy="2259743"/>
          </a:xfrm>
          <a:prstGeom prst="rect">
            <a:avLst/>
          </a:prstGeom>
        </p:spPr>
      </p:pic>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Versuchsaufbau</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678798" cy="365125"/>
          </a:xfrm>
        </p:spPr>
        <p:txBody>
          <a:bodyPr/>
          <a:lstStyle/>
          <a:p>
            <a:r>
              <a:rPr lang="de-DE" dirty="0">
                <a:solidFill>
                  <a:schemeClr val="bg1"/>
                </a:solidFill>
              </a:rPr>
              <a:t>Versuchsaufbau</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27</a:t>
            </a:fld>
            <a:endParaRPr lang="de-DE" dirty="0">
              <a:solidFill>
                <a:schemeClr val="bg1"/>
              </a:solidFill>
            </a:endParaRPr>
          </a:p>
        </p:txBody>
      </p:sp>
      <p:grpSp>
        <p:nvGrpSpPr>
          <p:cNvPr id="9" name="Gruppieren 8">
            <a:extLst>
              <a:ext uri="{FF2B5EF4-FFF2-40B4-BE49-F238E27FC236}">
                <a16:creationId xmlns:a16="http://schemas.microsoft.com/office/drawing/2014/main" id="{67C33CF4-5125-4790-B19B-59222D951DE8}"/>
              </a:ext>
            </a:extLst>
          </p:cNvPr>
          <p:cNvGrpSpPr/>
          <p:nvPr/>
        </p:nvGrpSpPr>
        <p:grpSpPr>
          <a:xfrm>
            <a:off x="948750" y="3518692"/>
            <a:ext cx="8564901" cy="1681874"/>
            <a:chOff x="948750" y="3703524"/>
            <a:chExt cx="8564901" cy="1681874"/>
          </a:xfrm>
        </p:grpSpPr>
        <p:sp>
          <p:nvSpPr>
            <p:cNvPr id="8" name="Rechteck 7">
              <a:extLst>
                <a:ext uri="{FF2B5EF4-FFF2-40B4-BE49-F238E27FC236}">
                  <a16:creationId xmlns:a16="http://schemas.microsoft.com/office/drawing/2014/main" id="{1371F14E-3D6B-4647-A855-8B30EC9AA0DD}"/>
                </a:ext>
              </a:extLst>
            </p:cNvPr>
            <p:cNvSpPr/>
            <p:nvPr/>
          </p:nvSpPr>
          <p:spPr>
            <a:xfrm>
              <a:off x="948750" y="5016066"/>
              <a:ext cx="6712085" cy="369332"/>
            </a:xfrm>
            <a:prstGeom prst="rect">
              <a:avLst/>
            </a:prstGeom>
          </p:spPr>
          <p:txBody>
            <a:bodyPr wrap="square">
              <a:spAutoFit/>
            </a:bodyPr>
            <a:lstStyle/>
            <a:p>
              <a:pPr algn="ctr">
                <a:spcAft>
                  <a:spcPts val="600"/>
                </a:spcAft>
              </a:pPr>
              <a:r>
                <a:rPr lang="de-DE" i="1" dirty="0"/>
                <a:t>Analyse</a:t>
              </a:r>
              <a:r>
                <a:rPr lang="de-DE" dirty="0"/>
                <a:t> mit Wireshark (Windows 10)</a:t>
              </a:r>
            </a:p>
          </p:txBody>
        </p:sp>
        <p:cxnSp>
          <p:nvCxnSpPr>
            <p:cNvPr id="4" name="Gerade Verbindung mit Pfeil 3">
              <a:extLst>
                <a:ext uri="{FF2B5EF4-FFF2-40B4-BE49-F238E27FC236}">
                  <a16:creationId xmlns:a16="http://schemas.microsoft.com/office/drawing/2014/main" id="{5850F720-B4CD-413B-9F8E-41229341C0BC}"/>
                </a:ext>
              </a:extLst>
            </p:cNvPr>
            <p:cNvCxnSpPr>
              <a:cxnSpLocks/>
            </p:cNvCxnSpPr>
            <p:nvPr/>
          </p:nvCxnSpPr>
          <p:spPr>
            <a:xfrm flipV="1">
              <a:off x="4304793" y="4293517"/>
              <a:ext cx="0" cy="6184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4CA13C4F-5A3F-47D3-94FA-11A6852CA667}"/>
                </a:ext>
              </a:extLst>
            </p:cNvPr>
            <p:cNvSpPr/>
            <p:nvPr/>
          </p:nvSpPr>
          <p:spPr>
            <a:xfrm>
              <a:off x="4830391" y="4429791"/>
              <a:ext cx="4683260" cy="369332"/>
            </a:xfrm>
            <a:prstGeom prst="rect">
              <a:avLst/>
            </a:prstGeom>
          </p:spPr>
          <p:txBody>
            <a:bodyPr wrap="square">
              <a:spAutoFit/>
            </a:bodyPr>
            <a:lstStyle/>
            <a:p>
              <a:pPr algn="ctr"/>
              <a:r>
                <a:rPr lang="de-DE" i="1" dirty="0"/>
                <a:t>Blockieren</a:t>
              </a:r>
              <a:r>
                <a:rPr lang="de-DE" dirty="0"/>
                <a:t> in </a:t>
              </a:r>
              <a:r>
                <a:rPr lang="de-DE" dirty="0" err="1"/>
                <a:t>Fritzbox</a:t>
              </a:r>
              <a:r>
                <a:rPr lang="de-DE" dirty="0"/>
                <a:t>-Firewall (FRITZ!OS 06.83)</a:t>
              </a:r>
            </a:p>
          </p:txBody>
        </p:sp>
        <p:cxnSp>
          <p:nvCxnSpPr>
            <p:cNvPr id="14" name="Gerade Verbindung mit Pfeil 13">
              <a:extLst>
                <a:ext uri="{FF2B5EF4-FFF2-40B4-BE49-F238E27FC236}">
                  <a16:creationId xmlns:a16="http://schemas.microsoft.com/office/drawing/2014/main" id="{1E6902E7-00A9-4CFC-BB3C-17AE5C90913A}"/>
                </a:ext>
              </a:extLst>
            </p:cNvPr>
            <p:cNvCxnSpPr>
              <a:cxnSpLocks/>
            </p:cNvCxnSpPr>
            <p:nvPr/>
          </p:nvCxnSpPr>
          <p:spPr>
            <a:xfrm flipV="1">
              <a:off x="6169262" y="3703524"/>
              <a:ext cx="0" cy="6184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3893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Versuchsaufbau</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678798" cy="365125"/>
          </a:xfrm>
        </p:spPr>
        <p:txBody>
          <a:bodyPr/>
          <a:lstStyle/>
          <a:p>
            <a:r>
              <a:rPr lang="de-DE" dirty="0">
                <a:solidFill>
                  <a:schemeClr val="bg1"/>
                </a:solidFill>
              </a:rPr>
              <a:t>Versuchsaufbau</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28</a:t>
            </a:fld>
            <a:endParaRPr lang="de-DE" dirty="0">
              <a:solidFill>
                <a:schemeClr val="bg1"/>
              </a:solidFill>
            </a:endParaRPr>
          </a:p>
        </p:txBody>
      </p:sp>
      <p:pic>
        <p:nvPicPr>
          <p:cNvPr id="15" name="Grafik 14">
            <a:extLst>
              <a:ext uri="{FF2B5EF4-FFF2-40B4-BE49-F238E27FC236}">
                <a16:creationId xmlns:a16="http://schemas.microsoft.com/office/drawing/2014/main" id="{170ECAD0-15EC-4FB5-BA74-EDA9461225D9}"/>
              </a:ext>
            </a:extLst>
          </p:cNvPr>
          <p:cNvPicPr>
            <a:picLocks noChangeAspect="1"/>
          </p:cNvPicPr>
          <p:nvPr/>
        </p:nvPicPr>
        <p:blipFill rotWithShape="1">
          <a:blip r:embed="rId3">
            <a:extLst>
              <a:ext uri="{28A0092B-C50C-407E-A947-70E740481C1C}">
                <a14:useLocalDpi xmlns:a14="http://schemas.microsoft.com/office/drawing/2010/main" val="0"/>
              </a:ext>
            </a:extLst>
          </a:blip>
          <a:srcRect l="1392" r="717"/>
          <a:stretch/>
        </p:blipFill>
        <p:spPr>
          <a:xfrm>
            <a:off x="1942222" y="1839908"/>
            <a:ext cx="8307556" cy="2259743"/>
          </a:xfrm>
          <a:prstGeom prst="rect">
            <a:avLst/>
          </a:prstGeom>
        </p:spPr>
      </p:pic>
      <p:grpSp>
        <p:nvGrpSpPr>
          <p:cNvPr id="9" name="Gruppieren 8">
            <a:extLst>
              <a:ext uri="{FF2B5EF4-FFF2-40B4-BE49-F238E27FC236}">
                <a16:creationId xmlns:a16="http://schemas.microsoft.com/office/drawing/2014/main" id="{67C33CF4-5125-4790-B19B-59222D951DE8}"/>
              </a:ext>
            </a:extLst>
          </p:cNvPr>
          <p:cNvGrpSpPr/>
          <p:nvPr/>
        </p:nvGrpSpPr>
        <p:grpSpPr>
          <a:xfrm>
            <a:off x="948750" y="3518692"/>
            <a:ext cx="8564901" cy="2035817"/>
            <a:chOff x="948750" y="3703524"/>
            <a:chExt cx="8564901" cy="2035817"/>
          </a:xfrm>
        </p:grpSpPr>
        <p:sp>
          <p:nvSpPr>
            <p:cNvPr id="8" name="Rechteck 7">
              <a:extLst>
                <a:ext uri="{FF2B5EF4-FFF2-40B4-BE49-F238E27FC236}">
                  <a16:creationId xmlns:a16="http://schemas.microsoft.com/office/drawing/2014/main" id="{1371F14E-3D6B-4647-A855-8B30EC9AA0DD}"/>
                </a:ext>
              </a:extLst>
            </p:cNvPr>
            <p:cNvSpPr/>
            <p:nvPr/>
          </p:nvSpPr>
          <p:spPr>
            <a:xfrm>
              <a:off x="948750" y="5016066"/>
              <a:ext cx="6712085" cy="723275"/>
            </a:xfrm>
            <a:prstGeom prst="rect">
              <a:avLst/>
            </a:prstGeom>
          </p:spPr>
          <p:txBody>
            <a:bodyPr wrap="square">
              <a:spAutoFit/>
            </a:bodyPr>
            <a:lstStyle/>
            <a:p>
              <a:pPr algn="ctr">
                <a:spcAft>
                  <a:spcPts val="600"/>
                </a:spcAft>
              </a:pPr>
              <a:r>
                <a:rPr lang="de-DE" i="1" dirty="0"/>
                <a:t>Analyse</a:t>
              </a:r>
              <a:r>
                <a:rPr lang="de-DE" dirty="0"/>
                <a:t> mit Wireshark (Windows 10)</a:t>
              </a:r>
            </a:p>
            <a:p>
              <a:pPr algn="ctr">
                <a:spcAft>
                  <a:spcPts val="600"/>
                </a:spcAft>
              </a:pPr>
              <a:r>
                <a:rPr lang="de-DE" i="1" dirty="0"/>
                <a:t>Manipulieren</a:t>
              </a:r>
              <a:r>
                <a:rPr lang="de-DE" dirty="0"/>
                <a:t> mit </a:t>
              </a:r>
              <a:r>
                <a:rPr lang="de-DE" dirty="0" err="1"/>
                <a:t>Fiddler</a:t>
              </a:r>
              <a:r>
                <a:rPr lang="de-DE" dirty="0"/>
                <a:t> (Windows 10)</a:t>
              </a:r>
            </a:p>
          </p:txBody>
        </p:sp>
        <p:cxnSp>
          <p:nvCxnSpPr>
            <p:cNvPr id="4" name="Gerade Verbindung mit Pfeil 3">
              <a:extLst>
                <a:ext uri="{FF2B5EF4-FFF2-40B4-BE49-F238E27FC236}">
                  <a16:creationId xmlns:a16="http://schemas.microsoft.com/office/drawing/2014/main" id="{5850F720-B4CD-413B-9F8E-41229341C0BC}"/>
                </a:ext>
              </a:extLst>
            </p:cNvPr>
            <p:cNvCxnSpPr>
              <a:cxnSpLocks/>
            </p:cNvCxnSpPr>
            <p:nvPr/>
          </p:nvCxnSpPr>
          <p:spPr>
            <a:xfrm flipV="1">
              <a:off x="4304793" y="4293517"/>
              <a:ext cx="0" cy="6184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4CA13C4F-5A3F-47D3-94FA-11A6852CA667}"/>
                </a:ext>
              </a:extLst>
            </p:cNvPr>
            <p:cNvSpPr/>
            <p:nvPr/>
          </p:nvSpPr>
          <p:spPr>
            <a:xfrm>
              <a:off x="4830391" y="4429791"/>
              <a:ext cx="4683260" cy="369332"/>
            </a:xfrm>
            <a:prstGeom prst="rect">
              <a:avLst/>
            </a:prstGeom>
          </p:spPr>
          <p:txBody>
            <a:bodyPr wrap="square">
              <a:spAutoFit/>
            </a:bodyPr>
            <a:lstStyle/>
            <a:p>
              <a:pPr algn="ctr"/>
              <a:r>
                <a:rPr lang="de-DE" i="1" dirty="0"/>
                <a:t>Blockieren</a:t>
              </a:r>
              <a:r>
                <a:rPr lang="de-DE" dirty="0"/>
                <a:t> in </a:t>
              </a:r>
              <a:r>
                <a:rPr lang="de-DE" dirty="0" err="1"/>
                <a:t>Fritzbox</a:t>
              </a:r>
              <a:r>
                <a:rPr lang="de-DE" dirty="0"/>
                <a:t>-Firewall (FRITZ!OS 06.83)</a:t>
              </a:r>
            </a:p>
          </p:txBody>
        </p:sp>
        <p:cxnSp>
          <p:nvCxnSpPr>
            <p:cNvPr id="14" name="Gerade Verbindung mit Pfeil 13">
              <a:extLst>
                <a:ext uri="{FF2B5EF4-FFF2-40B4-BE49-F238E27FC236}">
                  <a16:creationId xmlns:a16="http://schemas.microsoft.com/office/drawing/2014/main" id="{1E6902E7-00A9-4CFC-BB3C-17AE5C90913A}"/>
                </a:ext>
              </a:extLst>
            </p:cNvPr>
            <p:cNvCxnSpPr>
              <a:cxnSpLocks/>
            </p:cNvCxnSpPr>
            <p:nvPr/>
          </p:nvCxnSpPr>
          <p:spPr>
            <a:xfrm flipV="1">
              <a:off x="6169262" y="3703524"/>
              <a:ext cx="0" cy="6184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1858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Versuchsaufbau</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678798" cy="365125"/>
          </a:xfrm>
        </p:spPr>
        <p:txBody>
          <a:bodyPr/>
          <a:lstStyle/>
          <a:p>
            <a:r>
              <a:rPr lang="de-DE" dirty="0">
                <a:solidFill>
                  <a:schemeClr val="bg1"/>
                </a:solidFill>
              </a:rPr>
              <a:t>Versuchsaufbau</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29</a:t>
            </a:fld>
            <a:endParaRPr lang="de-DE" dirty="0">
              <a:solidFill>
                <a:schemeClr val="bg1"/>
              </a:solidFill>
            </a:endParaRPr>
          </a:p>
        </p:txBody>
      </p:sp>
      <p:pic>
        <p:nvPicPr>
          <p:cNvPr id="15" name="Grafik 14">
            <a:extLst>
              <a:ext uri="{FF2B5EF4-FFF2-40B4-BE49-F238E27FC236}">
                <a16:creationId xmlns:a16="http://schemas.microsoft.com/office/drawing/2014/main" id="{B906E8C4-CEDF-46FE-B6A0-C61435D79BED}"/>
              </a:ext>
            </a:extLst>
          </p:cNvPr>
          <p:cNvPicPr>
            <a:picLocks noChangeAspect="1"/>
          </p:cNvPicPr>
          <p:nvPr/>
        </p:nvPicPr>
        <p:blipFill rotWithShape="1">
          <a:blip r:embed="rId3">
            <a:extLst>
              <a:ext uri="{28A0092B-C50C-407E-A947-70E740481C1C}">
                <a14:useLocalDpi xmlns:a14="http://schemas.microsoft.com/office/drawing/2010/main" val="0"/>
              </a:ext>
            </a:extLst>
          </a:blip>
          <a:srcRect l="1392" r="717"/>
          <a:stretch/>
        </p:blipFill>
        <p:spPr>
          <a:xfrm>
            <a:off x="1942222" y="1839908"/>
            <a:ext cx="8307556" cy="2259743"/>
          </a:xfrm>
          <a:prstGeom prst="rect">
            <a:avLst/>
          </a:prstGeom>
        </p:spPr>
      </p:pic>
      <p:grpSp>
        <p:nvGrpSpPr>
          <p:cNvPr id="9" name="Gruppieren 8">
            <a:extLst>
              <a:ext uri="{FF2B5EF4-FFF2-40B4-BE49-F238E27FC236}">
                <a16:creationId xmlns:a16="http://schemas.microsoft.com/office/drawing/2014/main" id="{67C33CF4-5125-4790-B19B-59222D951DE8}"/>
              </a:ext>
            </a:extLst>
          </p:cNvPr>
          <p:cNvGrpSpPr/>
          <p:nvPr/>
        </p:nvGrpSpPr>
        <p:grpSpPr>
          <a:xfrm>
            <a:off x="948750" y="3518692"/>
            <a:ext cx="8564901" cy="2389760"/>
            <a:chOff x="948750" y="3703524"/>
            <a:chExt cx="8564901" cy="2389760"/>
          </a:xfrm>
        </p:grpSpPr>
        <p:sp>
          <p:nvSpPr>
            <p:cNvPr id="8" name="Rechteck 7">
              <a:extLst>
                <a:ext uri="{FF2B5EF4-FFF2-40B4-BE49-F238E27FC236}">
                  <a16:creationId xmlns:a16="http://schemas.microsoft.com/office/drawing/2014/main" id="{1371F14E-3D6B-4647-A855-8B30EC9AA0DD}"/>
                </a:ext>
              </a:extLst>
            </p:cNvPr>
            <p:cNvSpPr/>
            <p:nvPr/>
          </p:nvSpPr>
          <p:spPr>
            <a:xfrm>
              <a:off x="948750" y="5016066"/>
              <a:ext cx="6712085" cy="1077218"/>
            </a:xfrm>
            <a:prstGeom prst="rect">
              <a:avLst/>
            </a:prstGeom>
          </p:spPr>
          <p:txBody>
            <a:bodyPr wrap="square">
              <a:spAutoFit/>
            </a:bodyPr>
            <a:lstStyle/>
            <a:p>
              <a:pPr algn="ctr">
                <a:spcAft>
                  <a:spcPts val="600"/>
                </a:spcAft>
              </a:pPr>
              <a:r>
                <a:rPr lang="de-DE" i="1" dirty="0"/>
                <a:t>Analyse</a:t>
              </a:r>
              <a:r>
                <a:rPr lang="de-DE" dirty="0"/>
                <a:t> mit Wireshark (Windows 10)</a:t>
              </a:r>
            </a:p>
            <a:p>
              <a:pPr algn="ctr">
                <a:spcAft>
                  <a:spcPts val="600"/>
                </a:spcAft>
              </a:pPr>
              <a:r>
                <a:rPr lang="de-DE" i="1" dirty="0"/>
                <a:t>Manipulieren</a:t>
              </a:r>
              <a:r>
                <a:rPr lang="de-DE" dirty="0"/>
                <a:t> mit </a:t>
              </a:r>
              <a:r>
                <a:rPr lang="de-DE" dirty="0" err="1"/>
                <a:t>Fiddler</a:t>
              </a:r>
              <a:r>
                <a:rPr lang="de-DE" dirty="0"/>
                <a:t> (Windows 10)</a:t>
              </a:r>
            </a:p>
            <a:p>
              <a:pPr algn="ctr">
                <a:spcAft>
                  <a:spcPts val="600"/>
                </a:spcAft>
              </a:pPr>
              <a:r>
                <a:rPr lang="de-DE" i="1" dirty="0"/>
                <a:t>Abhören verschlüsselter Verbindungen</a:t>
              </a:r>
              <a:r>
                <a:rPr lang="de-DE" dirty="0"/>
                <a:t> mit </a:t>
              </a:r>
              <a:r>
                <a:rPr lang="de-DE" dirty="0" err="1"/>
                <a:t>Burp</a:t>
              </a:r>
              <a:r>
                <a:rPr lang="de-DE" dirty="0"/>
                <a:t> Suite (Kali Linux)</a:t>
              </a:r>
            </a:p>
          </p:txBody>
        </p:sp>
        <p:cxnSp>
          <p:nvCxnSpPr>
            <p:cNvPr id="4" name="Gerade Verbindung mit Pfeil 3">
              <a:extLst>
                <a:ext uri="{FF2B5EF4-FFF2-40B4-BE49-F238E27FC236}">
                  <a16:creationId xmlns:a16="http://schemas.microsoft.com/office/drawing/2014/main" id="{5850F720-B4CD-413B-9F8E-41229341C0BC}"/>
                </a:ext>
              </a:extLst>
            </p:cNvPr>
            <p:cNvCxnSpPr>
              <a:cxnSpLocks/>
            </p:cNvCxnSpPr>
            <p:nvPr/>
          </p:nvCxnSpPr>
          <p:spPr>
            <a:xfrm flipV="1">
              <a:off x="4304793" y="4293517"/>
              <a:ext cx="0" cy="6184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4CA13C4F-5A3F-47D3-94FA-11A6852CA667}"/>
                </a:ext>
              </a:extLst>
            </p:cNvPr>
            <p:cNvSpPr/>
            <p:nvPr/>
          </p:nvSpPr>
          <p:spPr>
            <a:xfrm>
              <a:off x="4830391" y="4429791"/>
              <a:ext cx="4683260" cy="369332"/>
            </a:xfrm>
            <a:prstGeom prst="rect">
              <a:avLst/>
            </a:prstGeom>
          </p:spPr>
          <p:txBody>
            <a:bodyPr wrap="square">
              <a:spAutoFit/>
            </a:bodyPr>
            <a:lstStyle/>
            <a:p>
              <a:pPr algn="ctr"/>
              <a:r>
                <a:rPr lang="de-DE" i="1" dirty="0"/>
                <a:t>Blockieren</a:t>
              </a:r>
              <a:r>
                <a:rPr lang="de-DE" dirty="0"/>
                <a:t> in </a:t>
              </a:r>
              <a:r>
                <a:rPr lang="de-DE" dirty="0" err="1"/>
                <a:t>Fritzbox</a:t>
              </a:r>
              <a:r>
                <a:rPr lang="de-DE" dirty="0"/>
                <a:t>-Firewall (FRITZ!OS 06.83)</a:t>
              </a:r>
            </a:p>
          </p:txBody>
        </p:sp>
        <p:cxnSp>
          <p:nvCxnSpPr>
            <p:cNvPr id="14" name="Gerade Verbindung mit Pfeil 13">
              <a:extLst>
                <a:ext uri="{FF2B5EF4-FFF2-40B4-BE49-F238E27FC236}">
                  <a16:creationId xmlns:a16="http://schemas.microsoft.com/office/drawing/2014/main" id="{1E6902E7-00A9-4CFC-BB3C-17AE5C90913A}"/>
                </a:ext>
              </a:extLst>
            </p:cNvPr>
            <p:cNvCxnSpPr>
              <a:cxnSpLocks/>
            </p:cNvCxnSpPr>
            <p:nvPr/>
          </p:nvCxnSpPr>
          <p:spPr>
            <a:xfrm flipV="1">
              <a:off x="6169262" y="3703524"/>
              <a:ext cx="0" cy="6184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827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Internet </a:t>
            </a:r>
            <a:r>
              <a:rPr lang="de-DE" sz="4000" dirty="0" err="1">
                <a:latin typeface="+mn-lt"/>
              </a:rPr>
              <a:t>of</a:t>
            </a:r>
            <a:r>
              <a:rPr lang="de-DE" sz="4000" dirty="0">
                <a:latin typeface="+mn-lt"/>
              </a:rPr>
              <a:t> Things</a:t>
            </a:r>
            <a:endParaRPr lang="de-DE" sz="3200" dirty="0">
              <a:latin typeface="+mn-lt"/>
            </a:endParaRPr>
          </a:p>
        </p:txBody>
      </p:sp>
      <p:sp>
        <p:nvSpPr>
          <p:cNvPr id="3" name="Inhaltsplatzhalter 2"/>
          <p:cNvSpPr>
            <a:spLocks noGrp="1"/>
          </p:cNvSpPr>
          <p:nvPr>
            <p:ph idx="1"/>
          </p:nvPr>
        </p:nvSpPr>
        <p:spPr>
          <a:xfrm>
            <a:off x="838201" y="1825625"/>
            <a:ext cx="5413310" cy="4351338"/>
          </a:xfrm>
        </p:spPr>
        <p:txBody>
          <a:bodyPr>
            <a:normAutofit/>
          </a:bodyPr>
          <a:lstStyle/>
          <a:p>
            <a:pPr>
              <a:lnSpc>
                <a:spcPct val="100000"/>
              </a:lnSpc>
              <a:spcAft>
                <a:spcPts val="600"/>
              </a:spcAft>
            </a:pPr>
            <a:r>
              <a:rPr lang="de-DE" sz="2400" dirty="0"/>
              <a:t>Vernetzung von Computern mit Gegenständen (Ashton, 1999)</a:t>
            </a:r>
          </a:p>
          <a:p>
            <a:pPr lvl="1">
              <a:lnSpc>
                <a:spcPct val="100000"/>
              </a:lnSpc>
              <a:spcAft>
                <a:spcPts val="600"/>
              </a:spcAft>
            </a:pPr>
            <a:r>
              <a:rPr lang="de-DE" sz="1800" dirty="0"/>
              <a:t>Technisch: mit RFID und Sensortechnik</a:t>
            </a:r>
          </a:p>
          <a:p>
            <a:pPr lvl="1">
              <a:lnSpc>
                <a:spcPct val="100000"/>
              </a:lnSpc>
              <a:spcAft>
                <a:spcPts val="3000"/>
              </a:spcAft>
            </a:pPr>
            <a:r>
              <a:rPr lang="de-DE" sz="1800" dirty="0"/>
              <a:t>Ziel: Informationsgewinnung erleichtern</a:t>
            </a:r>
          </a:p>
          <a:p>
            <a:r>
              <a:rPr lang="de-DE" sz="2200" dirty="0"/>
              <a:t>Industrie (</a:t>
            </a:r>
            <a:r>
              <a:rPr lang="de-DE" sz="2200" dirty="0" err="1"/>
              <a:t>IIoT</a:t>
            </a:r>
            <a:r>
              <a:rPr lang="de-DE" sz="2200" dirty="0"/>
              <a:t>): Zeit- und Kostenersparnisse</a:t>
            </a:r>
          </a:p>
          <a:p>
            <a:endParaRPr lang="de-DE" sz="1800" dirty="0"/>
          </a:p>
          <a:p>
            <a:r>
              <a:rPr lang="de-DE" sz="2200" dirty="0"/>
              <a:t>Privatanwender: Komfort (z.B. Smart Home)</a:t>
            </a:r>
          </a:p>
          <a:p>
            <a:endParaRPr lang="de-DE" sz="2200" dirty="0"/>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2862943" cy="365125"/>
          </a:xfrm>
        </p:spPr>
        <p:txBody>
          <a:bodyPr/>
          <a:lstStyle/>
          <a:p>
            <a:r>
              <a:rPr lang="de-DE" dirty="0" err="1">
                <a:solidFill>
                  <a:schemeClr val="bg1"/>
                </a:solidFill>
              </a:rPr>
              <a:t>IoT</a:t>
            </a:r>
            <a:r>
              <a:rPr lang="de-DE" dirty="0">
                <a:solidFill>
                  <a:schemeClr val="bg1"/>
                </a:solidFill>
              </a:rPr>
              <a:t> – Definition und Anwendungsbeispiele</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3</a:t>
            </a:fld>
            <a:endParaRPr lang="de-DE" dirty="0">
              <a:solidFill>
                <a:schemeClr val="bg1"/>
              </a:solidFill>
            </a:endParaRPr>
          </a:p>
        </p:txBody>
      </p:sp>
      <p:pic>
        <p:nvPicPr>
          <p:cNvPr id="15" name="Grafik 14">
            <a:extLst>
              <a:ext uri="{FF2B5EF4-FFF2-40B4-BE49-F238E27FC236}">
                <a16:creationId xmlns:a16="http://schemas.microsoft.com/office/drawing/2014/main" id="{D3BDEBAA-A129-4FAC-8AD6-7053A3640C6A}"/>
              </a:ext>
            </a:extLst>
          </p:cNvPr>
          <p:cNvPicPr>
            <a:picLocks noChangeAspect="1"/>
          </p:cNvPicPr>
          <p:nvPr/>
        </p:nvPicPr>
        <p:blipFill>
          <a:blip r:embed="rId3"/>
          <a:stretch>
            <a:fillRect/>
          </a:stretch>
        </p:blipFill>
        <p:spPr>
          <a:xfrm>
            <a:off x="6608005" y="1825625"/>
            <a:ext cx="4847253" cy="3056460"/>
          </a:xfrm>
          <a:prstGeom prst="rect">
            <a:avLst/>
          </a:prstGeom>
        </p:spPr>
      </p:pic>
      <p:sp>
        <p:nvSpPr>
          <p:cNvPr id="16" name="Rechteck 15">
            <a:extLst>
              <a:ext uri="{FF2B5EF4-FFF2-40B4-BE49-F238E27FC236}">
                <a16:creationId xmlns:a16="http://schemas.microsoft.com/office/drawing/2014/main" id="{A175FAA4-8628-42F0-AA11-D0FF6320E588}"/>
              </a:ext>
            </a:extLst>
          </p:cNvPr>
          <p:cNvSpPr/>
          <p:nvPr/>
        </p:nvSpPr>
        <p:spPr>
          <a:xfrm>
            <a:off x="6709462" y="5271396"/>
            <a:ext cx="4644338" cy="369332"/>
          </a:xfrm>
          <a:prstGeom prst="rect">
            <a:avLst/>
          </a:prstGeom>
        </p:spPr>
        <p:txBody>
          <a:bodyPr wrap="square">
            <a:spAutoFit/>
          </a:bodyPr>
          <a:lstStyle/>
          <a:p>
            <a:pPr algn="ctr"/>
            <a:r>
              <a:rPr lang="de-DE" dirty="0"/>
              <a:t>Vernetzte Haushaltsgeräte im Smart Home</a:t>
            </a:r>
          </a:p>
        </p:txBody>
      </p:sp>
    </p:spTree>
    <p:extLst>
      <p:ext uri="{BB962C8B-B14F-4D97-AF65-F5344CB8AC3E}">
        <p14:creationId xmlns:p14="http://schemas.microsoft.com/office/powerpoint/2010/main" val="3791224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678798" cy="365125"/>
          </a:xfrm>
        </p:spPr>
        <p:txBody>
          <a:bodyPr/>
          <a:lstStyle/>
          <a:p>
            <a:r>
              <a:rPr lang="de-DE" dirty="0">
                <a:solidFill>
                  <a:schemeClr val="bg1"/>
                </a:solidFill>
              </a:rPr>
              <a:t>Analyse der Kommunikation – Rollen der Nebendomains</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30</a:t>
            </a:fld>
            <a:endParaRPr lang="de-DE" dirty="0">
              <a:solidFill>
                <a:schemeClr val="bg1"/>
              </a:solidFill>
            </a:endParaRPr>
          </a:p>
        </p:txBody>
      </p:sp>
      <p:graphicFrame>
        <p:nvGraphicFramePr>
          <p:cNvPr id="5" name="Tabelle 4">
            <a:extLst>
              <a:ext uri="{FF2B5EF4-FFF2-40B4-BE49-F238E27FC236}">
                <a16:creationId xmlns:a16="http://schemas.microsoft.com/office/drawing/2014/main" id="{498F3F66-E1EC-44AF-AB37-ED3B90F7D311}"/>
              </a:ext>
            </a:extLst>
          </p:cNvPr>
          <p:cNvGraphicFramePr>
            <a:graphicFrameLocks noGrp="1"/>
          </p:cNvGraphicFramePr>
          <p:nvPr>
            <p:extLst>
              <p:ext uri="{D42A27DB-BD31-4B8C-83A1-F6EECF244321}">
                <p14:modId xmlns:p14="http://schemas.microsoft.com/office/powerpoint/2010/main" val="2192875889"/>
              </p:ext>
            </p:extLst>
          </p:nvPr>
        </p:nvGraphicFramePr>
        <p:xfrm>
          <a:off x="907085" y="1595336"/>
          <a:ext cx="5104609" cy="4503902"/>
        </p:xfrm>
        <a:graphic>
          <a:graphicData uri="http://schemas.openxmlformats.org/drawingml/2006/table">
            <a:tbl>
              <a:tblPr firstRow="1" firstCol="1" bandRow="1">
                <a:tableStyleId>{5C22544A-7EE6-4342-B048-85BDC9FD1C3A}</a:tableStyleId>
              </a:tblPr>
              <a:tblGrid>
                <a:gridCol w="2277298">
                  <a:extLst>
                    <a:ext uri="{9D8B030D-6E8A-4147-A177-3AD203B41FA5}">
                      <a16:colId xmlns:a16="http://schemas.microsoft.com/office/drawing/2014/main" val="3564351932"/>
                    </a:ext>
                  </a:extLst>
                </a:gridCol>
                <a:gridCol w="2827311">
                  <a:extLst>
                    <a:ext uri="{9D8B030D-6E8A-4147-A177-3AD203B41FA5}">
                      <a16:colId xmlns:a16="http://schemas.microsoft.com/office/drawing/2014/main" val="72997143"/>
                    </a:ext>
                  </a:extLst>
                </a:gridCol>
              </a:tblGrid>
              <a:tr h="392886">
                <a:tc>
                  <a:txBody>
                    <a:bodyPr/>
                    <a:lstStyle/>
                    <a:p>
                      <a:pPr>
                        <a:lnSpc>
                          <a:spcPct val="100000"/>
                        </a:lnSpc>
                        <a:spcBef>
                          <a:spcPts val="0"/>
                        </a:spcBef>
                        <a:spcAft>
                          <a:spcPts val="600"/>
                        </a:spcAft>
                      </a:pPr>
                      <a:r>
                        <a:rPr lang="de-DE" sz="1800" b="1" dirty="0">
                          <a:effectLst/>
                          <a:latin typeface="+mn-lt"/>
                          <a:ea typeface="Calibri" panose="020F0502020204030204" pitchFamily="34" charset="0"/>
                          <a:cs typeface="Times New Roman" panose="02020603050405020304" pitchFamily="18" charset="0"/>
                        </a:rPr>
                        <a:t>Domain</a:t>
                      </a:r>
                    </a:p>
                  </a:txBody>
                  <a:tcPr marL="68580" marR="68580" marT="0" marB="0" anchor="ctr"/>
                </a:tc>
                <a:tc>
                  <a:txBody>
                    <a:bodyPr/>
                    <a:lstStyle/>
                    <a:p>
                      <a:pPr>
                        <a:lnSpc>
                          <a:spcPct val="100000"/>
                        </a:lnSpc>
                        <a:spcBef>
                          <a:spcPts val="0"/>
                        </a:spcBef>
                        <a:spcAft>
                          <a:spcPts val="600"/>
                        </a:spcAft>
                      </a:pPr>
                      <a:r>
                        <a:rPr lang="de-DE" sz="1800" b="1" dirty="0">
                          <a:effectLst/>
                          <a:latin typeface="+mn-lt"/>
                          <a:ea typeface="Calibri" panose="020F0502020204030204" pitchFamily="34" charset="0"/>
                          <a:cs typeface="Times New Roman" panose="02020603050405020304" pitchFamily="18" charset="0"/>
                        </a:rPr>
                        <a:t>Rolle</a:t>
                      </a:r>
                    </a:p>
                  </a:txBody>
                  <a:tcPr marL="68580" marR="68580" marT="0" marB="0" anchor="ctr"/>
                </a:tc>
                <a:extLst>
                  <a:ext uri="{0D108BD9-81ED-4DB2-BD59-A6C34878D82A}">
                    <a16:rowId xmlns:a16="http://schemas.microsoft.com/office/drawing/2014/main" val="248506425"/>
                  </a:ext>
                </a:extLst>
              </a:tr>
              <a:tr h="316232">
                <a:tc>
                  <a:txBody>
                    <a:bodyPr/>
                    <a:lstStyle/>
                    <a:p>
                      <a:pPr>
                        <a:lnSpc>
                          <a:spcPct val="100000"/>
                        </a:lnSpc>
                        <a:spcBef>
                          <a:spcPts val="0"/>
                        </a:spcBef>
                        <a:spcAft>
                          <a:spcPts val="600"/>
                        </a:spcAft>
                      </a:pPr>
                      <a:r>
                        <a:rPr lang="de-DE" sz="1500" b="0" i="0" u="none" dirty="0">
                          <a:effectLst/>
                          <a:latin typeface="+mn-lt"/>
                        </a:rPr>
                        <a:t>DE.lgtvsdp.com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endParaRPr lang="de-DE" sz="1500" b="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9895404"/>
                  </a:ext>
                </a:extLst>
              </a:tr>
              <a:tr h="316232">
                <a:tc>
                  <a:txBody>
                    <a:bodyPr/>
                    <a:lstStyle/>
                    <a:p>
                      <a:pPr>
                        <a:lnSpc>
                          <a:spcPct val="100000"/>
                        </a:lnSpc>
                        <a:spcBef>
                          <a:spcPts val="0"/>
                        </a:spcBef>
                        <a:spcAft>
                          <a:spcPts val="600"/>
                        </a:spcAft>
                      </a:pPr>
                      <a:r>
                        <a:rPr lang="de-DE" sz="1500" b="0" i="0" u="none" dirty="0">
                          <a:effectLst/>
                          <a:latin typeface="+mn-lt"/>
                        </a:rPr>
                        <a:t>DE.ad.lgsmartad.com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Werbung</a:t>
                      </a:r>
                    </a:p>
                  </a:txBody>
                  <a:tcPr marL="68580" marR="68580" marT="0" marB="0" anchor="ctr"/>
                </a:tc>
                <a:extLst>
                  <a:ext uri="{0D108BD9-81ED-4DB2-BD59-A6C34878D82A}">
                    <a16:rowId xmlns:a16="http://schemas.microsoft.com/office/drawing/2014/main" val="2376307252"/>
                  </a:ext>
                </a:extLst>
              </a:tr>
              <a:tr h="316232">
                <a:tc>
                  <a:txBody>
                    <a:bodyPr/>
                    <a:lstStyle/>
                    <a:p>
                      <a:pPr>
                        <a:lnSpc>
                          <a:spcPct val="100000"/>
                        </a:lnSpc>
                        <a:spcBef>
                          <a:spcPts val="0"/>
                        </a:spcBef>
                        <a:spcAft>
                          <a:spcPts val="600"/>
                        </a:spcAft>
                      </a:pPr>
                      <a:r>
                        <a:rPr lang="de-DE" sz="1500" b="0" i="0" u="none" dirty="0">
                          <a:effectLst/>
                          <a:latin typeface="+mn-lt"/>
                        </a:rPr>
                        <a:t>DE.info.</a:t>
                      </a:r>
                      <a:r>
                        <a:rPr lang="de-DE" sz="1500" b="0" i="0" u="none" kern="1200" dirty="0">
                          <a:solidFill>
                            <a:schemeClr val="lt1"/>
                          </a:solidFill>
                          <a:effectLst/>
                          <a:latin typeface="+mn-lt"/>
                          <a:ea typeface="+mn-ea"/>
                          <a:cs typeface="+mn-cs"/>
                        </a:rPr>
                        <a:t>lgsmartad.</a:t>
                      </a:r>
                      <a:r>
                        <a:rPr lang="de-DE" sz="1500" b="0" i="0" u="none" dirty="0">
                          <a:effectLst/>
                          <a:latin typeface="+mn-lt"/>
                        </a:rPr>
                        <a:t>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Info für personalisierte Werbung</a:t>
                      </a:r>
                    </a:p>
                  </a:txBody>
                  <a:tcPr marL="68580" marR="68580" marT="0" marB="0" anchor="ctr"/>
                </a:tc>
                <a:extLst>
                  <a:ext uri="{0D108BD9-81ED-4DB2-BD59-A6C34878D82A}">
                    <a16:rowId xmlns:a16="http://schemas.microsoft.com/office/drawing/2014/main" val="2292390791"/>
                  </a:ext>
                </a:extLst>
              </a:tr>
              <a:tr h="316232">
                <a:tc>
                  <a:txBody>
                    <a:bodyPr/>
                    <a:lstStyle/>
                    <a:p>
                      <a:pPr>
                        <a:lnSpc>
                          <a:spcPct val="100000"/>
                        </a:lnSpc>
                        <a:spcBef>
                          <a:spcPts val="0"/>
                        </a:spcBef>
                        <a:spcAft>
                          <a:spcPts val="600"/>
                        </a:spcAft>
                      </a:pPr>
                      <a:r>
                        <a:rPr lang="de-DE" sz="1500" b="0" i="0" u="none" dirty="0">
                          <a:effectLst/>
                          <a:latin typeface="+mn-lt"/>
                        </a:rPr>
                        <a:t>kr.lgtvsdp.com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Unbekannt</a:t>
                      </a:r>
                    </a:p>
                  </a:txBody>
                  <a:tcPr marL="68580" marR="68580" marT="0" marB="0" anchor="ctr"/>
                </a:tc>
                <a:extLst>
                  <a:ext uri="{0D108BD9-81ED-4DB2-BD59-A6C34878D82A}">
                    <a16:rowId xmlns:a16="http://schemas.microsoft.com/office/drawing/2014/main" val="2823264390"/>
                  </a:ext>
                </a:extLst>
              </a:tr>
              <a:tr h="316232">
                <a:tc>
                  <a:txBody>
                    <a:bodyPr/>
                    <a:lstStyle/>
                    <a:p>
                      <a:pPr>
                        <a:lnSpc>
                          <a:spcPct val="100000"/>
                        </a:lnSpc>
                        <a:spcBef>
                          <a:spcPts val="0"/>
                        </a:spcBef>
                        <a:spcAft>
                          <a:spcPts val="600"/>
                        </a:spcAft>
                      </a:pPr>
                      <a:r>
                        <a:rPr lang="de-DE" sz="1500" b="0" i="0" u="none" dirty="0">
                          <a:effectLst/>
                          <a:latin typeface="+mn-lt"/>
                        </a:rPr>
                        <a:t>ngfts.lge.com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Icons für LG App Store</a:t>
                      </a:r>
                    </a:p>
                  </a:txBody>
                  <a:tcPr marL="68580" marR="68580" marT="0" marB="0" anchor="ctr"/>
                </a:tc>
                <a:extLst>
                  <a:ext uri="{0D108BD9-81ED-4DB2-BD59-A6C34878D82A}">
                    <a16:rowId xmlns:a16="http://schemas.microsoft.com/office/drawing/2014/main" val="3457820335"/>
                  </a:ext>
                </a:extLst>
              </a:tr>
              <a:tr h="316232">
                <a:tc>
                  <a:txBody>
                    <a:bodyPr/>
                    <a:lstStyle/>
                    <a:p>
                      <a:pPr>
                        <a:lnSpc>
                          <a:spcPct val="100000"/>
                        </a:lnSpc>
                        <a:spcBef>
                          <a:spcPts val="0"/>
                        </a:spcBef>
                        <a:spcAft>
                          <a:spcPts val="600"/>
                        </a:spcAft>
                      </a:pPr>
                      <a:r>
                        <a:rPr lang="de-DE" sz="1500" b="0" i="0" u="none" dirty="0">
                          <a:effectLst/>
                          <a:latin typeface="+mn-lt"/>
                        </a:rPr>
                        <a:t>snu.lge.com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Prüfen auf Firmware-Updates</a:t>
                      </a:r>
                    </a:p>
                  </a:txBody>
                  <a:tcPr marL="68580" marR="68580" marT="0" marB="0" anchor="ctr"/>
                </a:tc>
                <a:extLst>
                  <a:ext uri="{0D108BD9-81ED-4DB2-BD59-A6C34878D82A}">
                    <a16:rowId xmlns:a16="http://schemas.microsoft.com/office/drawing/2014/main" val="3682931613"/>
                  </a:ext>
                </a:extLst>
              </a:tr>
              <a:tr h="316232">
                <a:tc>
                  <a:txBody>
                    <a:bodyPr/>
                    <a:lstStyle/>
                    <a:p>
                      <a:pPr>
                        <a:lnSpc>
                          <a:spcPct val="100000"/>
                        </a:lnSpc>
                        <a:spcBef>
                          <a:spcPts val="0"/>
                        </a:spcBef>
                        <a:spcAft>
                          <a:spcPts val="600"/>
                        </a:spcAft>
                      </a:pPr>
                      <a:r>
                        <a:rPr lang="de-DE" sz="1500" b="0" i="0" u="none" dirty="0">
                          <a:effectLst/>
                          <a:latin typeface="+mn-lt"/>
                        </a:rPr>
                        <a:t>su.lge.com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Hosting von Firmware-Updates</a:t>
                      </a:r>
                    </a:p>
                  </a:txBody>
                  <a:tcPr marL="68580" marR="68580" marT="0" marB="0" anchor="ctr"/>
                </a:tc>
                <a:extLst>
                  <a:ext uri="{0D108BD9-81ED-4DB2-BD59-A6C34878D82A}">
                    <a16:rowId xmlns:a16="http://schemas.microsoft.com/office/drawing/2014/main" val="3893863978"/>
                  </a:ext>
                </a:extLst>
              </a:tr>
              <a:tr h="316232">
                <a:tc>
                  <a:txBody>
                    <a:bodyPr/>
                    <a:lstStyle/>
                    <a:p>
                      <a:pPr>
                        <a:lnSpc>
                          <a:spcPct val="100000"/>
                        </a:lnSpc>
                        <a:spcBef>
                          <a:spcPts val="0"/>
                        </a:spcBef>
                        <a:spcAft>
                          <a:spcPts val="600"/>
                        </a:spcAft>
                      </a:pPr>
                      <a:r>
                        <a:rPr lang="de-DE" sz="1500" b="0" i="0" u="none" dirty="0">
                          <a:effectLst/>
                          <a:latin typeface="+mn-lt"/>
                        </a:rPr>
                        <a:t>stats.smartclip.net</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Statistiken über Werbung</a:t>
                      </a:r>
                    </a:p>
                  </a:txBody>
                  <a:tcPr marL="68580" marR="68580" marT="0" marB="0" anchor="ctr"/>
                </a:tc>
                <a:extLst>
                  <a:ext uri="{0D108BD9-81ED-4DB2-BD59-A6C34878D82A}">
                    <a16:rowId xmlns:a16="http://schemas.microsoft.com/office/drawing/2014/main" val="633244719"/>
                  </a:ext>
                </a:extLst>
              </a:tr>
              <a:tr h="316232">
                <a:tc>
                  <a:txBody>
                    <a:bodyPr/>
                    <a:lstStyle/>
                    <a:p>
                      <a:pPr>
                        <a:lnSpc>
                          <a:spcPct val="100000"/>
                        </a:lnSpc>
                        <a:spcBef>
                          <a:spcPts val="0"/>
                        </a:spcBef>
                        <a:spcAft>
                          <a:spcPts val="600"/>
                        </a:spcAft>
                      </a:pPr>
                      <a:r>
                        <a:rPr lang="de-DE" sz="1500" b="0" i="0" u="none" dirty="0">
                          <a:effectLst/>
                          <a:latin typeface="+mn-lt"/>
                        </a:rPr>
                        <a:t>stats-irl.sxp.smartclip.net</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e-DE" sz="1500" b="0" dirty="0">
                          <a:effectLst/>
                          <a:latin typeface="+mn-lt"/>
                          <a:ea typeface="Calibri" panose="020F0502020204030204" pitchFamily="34" charset="0"/>
                          <a:cs typeface="Times New Roman" panose="02020603050405020304" pitchFamily="18" charset="0"/>
                        </a:rPr>
                        <a:t>Statistiken über Werbung</a:t>
                      </a:r>
                    </a:p>
                  </a:txBody>
                  <a:tcPr marL="68580" marR="68580" marT="0" marB="0" anchor="ctr"/>
                </a:tc>
                <a:extLst>
                  <a:ext uri="{0D108BD9-81ED-4DB2-BD59-A6C34878D82A}">
                    <a16:rowId xmlns:a16="http://schemas.microsoft.com/office/drawing/2014/main" val="3392042357"/>
                  </a:ext>
                </a:extLst>
              </a:tr>
              <a:tr h="316232">
                <a:tc>
                  <a:txBody>
                    <a:bodyPr/>
                    <a:lstStyle/>
                    <a:p>
                      <a:pPr>
                        <a:lnSpc>
                          <a:spcPct val="100000"/>
                        </a:lnSpc>
                        <a:spcBef>
                          <a:spcPts val="0"/>
                        </a:spcBef>
                        <a:spcAft>
                          <a:spcPts val="600"/>
                        </a:spcAft>
                      </a:pPr>
                      <a:r>
                        <a:rPr lang="de-DE" sz="1500" b="0" i="0" u="none" dirty="0">
                          <a:effectLst/>
                          <a:latin typeface="+mn-lt"/>
                        </a:rPr>
                        <a:t>cdn.smartclip.net</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CDN für Werbung</a:t>
                      </a:r>
                    </a:p>
                  </a:txBody>
                  <a:tcPr marL="68580" marR="68580" marT="0" marB="0" anchor="ctr"/>
                </a:tc>
                <a:extLst>
                  <a:ext uri="{0D108BD9-81ED-4DB2-BD59-A6C34878D82A}">
                    <a16:rowId xmlns:a16="http://schemas.microsoft.com/office/drawing/2014/main" val="4273084323"/>
                  </a:ext>
                </a:extLst>
              </a:tr>
              <a:tr h="316232">
                <a:tc>
                  <a:txBody>
                    <a:bodyPr/>
                    <a:lstStyle/>
                    <a:p>
                      <a:pPr>
                        <a:lnSpc>
                          <a:spcPct val="100000"/>
                        </a:lnSpc>
                        <a:spcBef>
                          <a:spcPts val="0"/>
                        </a:spcBef>
                        <a:spcAft>
                          <a:spcPts val="600"/>
                        </a:spcAft>
                      </a:pPr>
                      <a:r>
                        <a:rPr lang="de-DE" sz="1500" b="0" i="0" u="none" dirty="0">
                          <a:effectLst/>
                          <a:latin typeface="+mn-lt"/>
                        </a:rPr>
                        <a:t>track.adform.net</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Tracking für Werbung</a:t>
                      </a:r>
                    </a:p>
                  </a:txBody>
                  <a:tcPr marL="68580" marR="68580" marT="0" marB="0" anchor="ctr"/>
                </a:tc>
                <a:extLst>
                  <a:ext uri="{0D108BD9-81ED-4DB2-BD59-A6C34878D82A}">
                    <a16:rowId xmlns:a16="http://schemas.microsoft.com/office/drawing/2014/main" val="1432597103"/>
                  </a:ext>
                </a:extLst>
              </a:tr>
              <a:tr h="316232">
                <a:tc>
                  <a:txBody>
                    <a:bodyPr/>
                    <a:lstStyle/>
                    <a:p>
                      <a:pPr>
                        <a:lnSpc>
                          <a:spcPct val="100000"/>
                        </a:lnSpc>
                        <a:spcBef>
                          <a:spcPts val="0"/>
                        </a:spcBef>
                        <a:spcAft>
                          <a:spcPts val="600"/>
                        </a:spcAft>
                      </a:pPr>
                      <a:r>
                        <a:rPr lang="de-DE" sz="1500" b="0" i="0" u="none" dirty="0">
                          <a:effectLst/>
                          <a:latin typeface="+mn-lt"/>
                        </a:rPr>
                        <a:t>s1.adform.net</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Werbung</a:t>
                      </a:r>
                    </a:p>
                  </a:txBody>
                  <a:tcPr marL="68580" marR="68580" marT="0" marB="0" anchor="ctr"/>
                </a:tc>
                <a:extLst>
                  <a:ext uri="{0D108BD9-81ED-4DB2-BD59-A6C34878D82A}">
                    <a16:rowId xmlns:a16="http://schemas.microsoft.com/office/drawing/2014/main" val="4142521552"/>
                  </a:ext>
                </a:extLst>
              </a:tr>
              <a:tr h="316232">
                <a:tc>
                  <a:txBody>
                    <a:bodyPr/>
                    <a:lstStyle/>
                    <a:p>
                      <a:pPr>
                        <a:lnSpc>
                          <a:spcPct val="100000"/>
                        </a:lnSpc>
                        <a:spcBef>
                          <a:spcPts val="0"/>
                        </a:spcBef>
                        <a:spcAft>
                          <a:spcPts val="600"/>
                        </a:spcAft>
                      </a:pPr>
                      <a:r>
                        <a:rPr lang="de-DE" sz="1500" b="0" i="0" u="none" dirty="0">
                          <a:effectLst/>
                          <a:latin typeface="+mn-lt"/>
                        </a:rPr>
                        <a:t>pool.ntp.org</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Zeitsynchronisation</a:t>
                      </a:r>
                    </a:p>
                  </a:txBody>
                  <a:tcPr marL="68580" marR="68580" marT="0" marB="0" anchor="ctr"/>
                </a:tc>
                <a:extLst>
                  <a:ext uri="{0D108BD9-81ED-4DB2-BD59-A6C34878D82A}">
                    <a16:rowId xmlns:a16="http://schemas.microsoft.com/office/drawing/2014/main" val="1009835656"/>
                  </a:ext>
                </a:extLst>
              </a:tr>
            </a:tbl>
          </a:graphicData>
        </a:graphic>
      </p:graphicFrame>
    </p:spTree>
    <p:extLst>
      <p:ext uri="{BB962C8B-B14F-4D97-AF65-F5344CB8AC3E}">
        <p14:creationId xmlns:p14="http://schemas.microsoft.com/office/powerpoint/2010/main" val="1244325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678798" cy="365125"/>
          </a:xfrm>
        </p:spPr>
        <p:txBody>
          <a:bodyPr/>
          <a:lstStyle/>
          <a:p>
            <a:r>
              <a:rPr lang="de-DE" dirty="0"/>
              <a:t>Analyse der Kommunikation – Rollen der Hauptdomain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31</a:t>
            </a:fld>
            <a:endParaRPr lang="de-DE" dirty="0">
              <a:solidFill>
                <a:schemeClr val="bg1"/>
              </a:solidFill>
            </a:endParaRPr>
          </a:p>
        </p:txBody>
      </p:sp>
      <p:graphicFrame>
        <p:nvGraphicFramePr>
          <p:cNvPr id="5" name="Tabelle 4">
            <a:extLst>
              <a:ext uri="{FF2B5EF4-FFF2-40B4-BE49-F238E27FC236}">
                <a16:creationId xmlns:a16="http://schemas.microsoft.com/office/drawing/2014/main" id="{498F3F66-E1EC-44AF-AB37-ED3B90F7D311}"/>
              </a:ext>
            </a:extLst>
          </p:cNvPr>
          <p:cNvGraphicFramePr>
            <a:graphicFrameLocks noGrp="1"/>
          </p:cNvGraphicFramePr>
          <p:nvPr>
            <p:extLst>
              <p:ext uri="{D42A27DB-BD31-4B8C-83A1-F6EECF244321}">
                <p14:modId xmlns:p14="http://schemas.microsoft.com/office/powerpoint/2010/main" val="67977888"/>
              </p:ext>
            </p:extLst>
          </p:nvPr>
        </p:nvGraphicFramePr>
        <p:xfrm>
          <a:off x="907085" y="1595336"/>
          <a:ext cx="5104609" cy="4503902"/>
        </p:xfrm>
        <a:graphic>
          <a:graphicData uri="http://schemas.openxmlformats.org/drawingml/2006/table">
            <a:tbl>
              <a:tblPr firstRow="1" firstCol="1" bandRow="1">
                <a:tableStyleId>{5C22544A-7EE6-4342-B048-85BDC9FD1C3A}</a:tableStyleId>
              </a:tblPr>
              <a:tblGrid>
                <a:gridCol w="2277298">
                  <a:extLst>
                    <a:ext uri="{9D8B030D-6E8A-4147-A177-3AD203B41FA5}">
                      <a16:colId xmlns:a16="http://schemas.microsoft.com/office/drawing/2014/main" val="3564351932"/>
                    </a:ext>
                  </a:extLst>
                </a:gridCol>
                <a:gridCol w="2827311">
                  <a:extLst>
                    <a:ext uri="{9D8B030D-6E8A-4147-A177-3AD203B41FA5}">
                      <a16:colId xmlns:a16="http://schemas.microsoft.com/office/drawing/2014/main" val="72997143"/>
                    </a:ext>
                  </a:extLst>
                </a:gridCol>
              </a:tblGrid>
              <a:tr h="392886">
                <a:tc>
                  <a:txBody>
                    <a:bodyPr/>
                    <a:lstStyle/>
                    <a:p>
                      <a:pPr>
                        <a:lnSpc>
                          <a:spcPct val="100000"/>
                        </a:lnSpc>
                        <a:spcBef>
                          <a:spcPts val="0"/>
                        </a:spcBef>
                        <a:spcAft>
                          <a:spcPts val="600"/>
                        </a:spcAft>
                      </a:pPr>
                      <a:r>
                        <a:rPr lang="de-DE" sz="1800" b="1" dirty="0">
                          <a:effectLst/>
                          <a:latin typeface="+mn-lt"/>
                          <a:ea typeface="Calibri" panose="020F0502020204030204" pitchFamily="34" charset="0"/>
                          <a:cs typeface="Times New Roman" panose="02020603050405020304" pitchFamily="18" charset="0"/>
                        </a:rPr>
                        <a:t>Domain</a:t>
                      </a:r>
                    </a:p>
                  </a:txBody>
                  <a:tcPr marL="68580" marR="68580" marT="0" marB="0" anchor="ctr"/>
                </a:tc>
                <a:tc>
                  <a:txBody>
                    <a:bodyPr/>
                    <a:lstStyle/>
                    <a:p>
                      <a:pPr>
                        <a:lnSpc>
                          <a:spcPct val="100000"/>
                        </a:lnSpc>
                        <a:spcBef>
                          <a:spcPts val="0"/>
                        </a:spcBef>
                        <a:spcAft>
                          <a:spcPts val="600"/>
                        </a:spcAft>
                      </a:pPr>
                      <a:r>
                        <a:rPr lang="de-DE" sz="1800" b="1" dirty="0">
                          <a:effectLst/>
                          <a:latin typeface="+mn-lt"/>
                          <a:ea typeface="Calibri" panose="020F0502020204030204" pitchFamily="34" charset="0"/>
                          <a:cs typeface="Times New Roman" panose="02020603050405020304" pitchFamily="18" charset="0"/>
                        </a:rPr>
                        <a:t>Rolle</a:t>
                      </a:r>
                    </a:p>
                  </a:txBody>
                  <a:tcPr marL="68580" marR="68580" marT="0" marB="0" anchor="ctr"/>
                </a:tc>
                <a:extLst>
                  <a:ext uri="{0D108BD9-81ED-4DB2-BD59-A6C34878D82A}">
                    <a16:rowId xmlns:a16="http://schemas.microsoft.com/office/drawing/2014/main" val="248506425"/>
                  </a:ext>
                </a:extLst>
              </a:tr>
              <a:tr h="316232">
                <a:tc>
                  <a:txBody>
                    <a:bodyPr/>
                    <a:lstStyle/>
                    <a:p>
                      <a:pPr>
                        <a:lnSpc>
                          <a:spcPct val="100000"/>
                        </a:lnSpc>
                        <a:spcBef>
                          <a:spcPts val="0"/>
                        </a:spcBef>
                        <a:spcAft>
                          <a:spcPts val="600"/>
                        </a:spcAft>
                      </a:pPr>
                      <a:r>
                        <a:rPr lang="de-DE" sz="1500" b="0" i="0" u="none" dirty="0">
                          <a:effectLst/>
                          <a:latin typeface="+mn-lt"/>
                        </a:rPr>
                        <a:t>DE.lgtvsdp.com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endParaRPr lang="de-DE" sz="1500" b="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9895404"/>
                  </a:ext>
                </a:extLst>
              </a:tr>
              <a:tr h="316232">
                <a:tc>
                  <a:txBody>
                    <a:bodyPr/>
                    <a:lstStyle/>
                    <a:p>
                      <a:pPr>
                        <a:lnSpc>
                          <a:spcPct val="100000"/>
                        </a:lnSpc>
                        <a:spcBef>
                          <a:spcPts val="0"/>
                        </a:spcBef>
                        <a:spcAft>
                          <a:spcPts val="600"/>
                        </a:spcAft>
                      </a:pPr>
                      <a:r>
                        <a:rPr lang="de-DE" sz="1500" b="0" i="0" u="none" dirty="0">
                          <a:effectLst/>
                          <a:latin typeface="+mn-lt"/>
                        </a:rPr>
                        <a:t>DE.ad.lgsmartad.com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Werbung</a:t>
                      </a:r>
                    </a:p>
                  </a:txBody>
                  <a:tcPr marL="68580" marR="68580" marT="0" marB="0" anchor="ctr"/>
                </a:tc>
                <a:extLst>
                  <a:ext uri="{0D108BD9-81ED-4DB2-BD59-A6C34878D82A}">
                    <a16:rowId xmlns:a16="http://schemas.microsoft.com/office/drawing/2014/main" val="2376307252"/>
                  </a:ext>
                </a:extLst>
              </a:tr>
              <a:tr h="316232">
                <a:tc>
                  <a:txBody>
                    <a:bodyPr/>
                    <a:lstStyle/>
                    <a:p>
                      <a:pPr>
                        <a:lnSpc>
                          <a:spcPct val="100000"/>
                        </a:lnSpc>
                        <a:spcBef>
                          <a:spcPts val="0"/>
                        </a:spcBef>
                        <a:spcAft>
                          <a:spcPts val="600"/>
                        </a:spcAft>
                      </a:pPr>
                      <a:r>
                        <a:rPr lang="de-DE" sz="1500" b="0" i="0" u="none" dirty="0">
                          <a:effectLst/>
                          <a:latin typeface="+mn-lt"/>
                        </a:rPr>
                        <a:t>DE.info.</a:t>
                      </a:r>
                      <a:r>
                        <a:rPr lang="de-DE" sz="1500" b="0" i="0" u="none" kern="1200" dirty="0">
                          <a:solidFill>
                            <a:schemeClr val="lt1"/>
                          </a:solidFill>
                          <a:effectLst/>
                          <a:latin typeface="+mn-lt"/>
                          <a:ea typeface="+mn-ea"/>
                          <a:cs typeface="+mn-cs"/>
                        </a:rPr>
                        <a:t>lgsmartad.</a:t>
                      </a:r>
                      <a:r>
                        <a:rPr lang="de-DE" sz="1500" b="0" i="0" u="none" dirty="0">
                          <a:effectLst/>
                          <a:latin typeface="+mn-lt"/>
                        </a:rPr>
                        <a:t>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Info für personalisierte Werbung</a:t>
                      </a:r>
                    </a:p>
                  </a:txBody>
                  <a:tcPr marL="68580" marR="68580" marT="0" marB="0" anchor="ctr"/>
                </a:tc>
                <a:extLst>
                  <a:ext uri="{0D108BD9-81ED-4DB2-BD59-A6C34878D82A}">
                    <a16:rowId xmlns:a16="http://schemas.microsoft.com/office/drawing/2014/main" val="2292390791"/>
                  </a:ext>
                </a:extLst>
              </a:tr>
              <a:tr h="316232">
                <a:tc>
                  <a:txBody>
                    <a:bodyPr/>
                    <a:lstStyle/>
                    <a:p>
                      <a:pPr>
                        <a:lnSpc>
                          <a:spcPct val="100000"/>
                        </a:lnSpc>
                        <a:spcBef>
                          <a:spcPts val="0"/>
                        </a:spcBef>
                        <a:spcAft>
                          <a:spcPts val="600"/>
                        </a:spcAft>
                      </a:pPr>
                      <a:r>
                        <a:rPr lang="de-DE" sz="1500" b="0" i="0" u="none" dirty="0">
                          <a:effectLst/>
                          <a:latin typeface="+mn-lt"/>
                        </a:rPr>
                        <a:t>kr.lgtvsdp.com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Unbekannt</a:t>
                      </a:r>
                    </a:p>
                  </a:txBody>
                  <a:tcPr marL="68580" marR="68580" marT="0" marB="0" anchor="ctr"/>
                </a:tc>
                <a:extLst>
                  <a:ext uri="{0D108BD9-81ED-4DB2-BD59-A6C34878D82A}">
                    <a16:rowId xmlns:a16="http://schemas.microsoft.com/office/drawing/2014/main" val="2823264390"/>
                  </a:ext>
                </a:extLst>
              </a:tr>
              <a:tr h="316232">
                <a:tc>
                  <a:txBody>
                    <a:bodyPr/>
                    <a:lstStyle/>
                    <a:p>
                      <a:pPr>
                        <a:lnSpc>
                          <a:spcPct val="100000"/>
                        </a:lnSpc>
                        <a:spcBef>
                          <a:spcPts val="0"/>
                        </a:spcBef>
                        <a:spcAft>
                          <a:spcPts val="600"/>
                        </a:spcAft>
                      </a:pPr>
                      <a:r>
                        <a:rPr lang="de-DE" sz="1500" b="0" i="0" u="none" dirty="0">
                          <a:effectLst/>
                          <a:latin typeface="+mn-lt"/>
                        </a:rPr>
                        <a:t>ngfts.lge.com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Icons für LG App Store</a:t>
                      </a:r>
                    </a:p>
                  </a:txBody>
                  <a:tcPr marL="68580" marR="68580" marT="0" marB="0" anchor="ctr"/>
                </a:tc>
                <a:extLst>
                  <a:ext uri="{0D108BD9-81ED-4DB2-BD59-A6C34878D82A}">
                    <a16:rowId xmlns:a16="http://schemas.microsoft.com/office/drawing/2014/main" val="3457820335"/>
                  </a:ext>
                </a:extLst>
              </a:tr>
              <a:tr h="316232">
                <a:tc>
                  <a:txBody>
                    <a:bodyPr/>
                    <a:lstStyle/>
                    <a:p>
                      <a:pPr>
                        <a:lnSpc>
                          <a:spcPct val="100000"/>
                        </a:lnSpc>
                        <a:spcBef>
                          <a:spcPts val="0"/>
                        </a:spcBef>
                        <a:spcAft>
                          <a:spcPts val="600"/>
                        </a:spcAft>
                      </a:pPr>
                      <a:r>
                        <a:rPr lang="de-DE" sz="1500" b="0" i="0" u="none" dirty="0">
                          <a:effectLst/>
                          <a:latin typeface="+mn-lt"/>
                        </a:rPr>
                        <a:t>snu.lge.com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Prüfen auf Firmware-Updates</a:t>
                      </a:r>
                    </a:p>
                  </a:txBody>
                  <a:tcPr marL="68580" marR="68580" marT="0" marB="0" anchor="ctr"/>
                </a:tc>
                <a:extLst>
                  <a:ext uri="{0D108BD9-81ED-4DB2-BD59-A6C34878D82A}">
                    <a16:rowId xmlns:a16="http://schemas.microsoft.com/office/drawing/2014/main" val="3682931613"/>
                  </a:ext>
                </a:extLst>
              </a:tr>
              <a:tr h="316232">
                <a:tc>
                  <a:txBody>
                    <a:bodyPr/>
                    <a:lstStyle/>
                    <a:p>
                      <a:pPr>
                        <a:lnSpc>
                          <a:spcPct val="100000"/>
                        </a:lnSpc>
                        <a:spcBef>
                          <a:spcPts val="0"/>
                        </a:spcBef>
                        <a:spcAft>
                          <a:spcPts val="600"/>
                        </a:spcAft>
                      </a:pPr>
                      <a:r>
                        <a:rPr lang="de-DE" sz="1500" b="0" i="0" u="none" dirty="0">
                          <a:effectLst/>
                          <a:latin typeface="+mn-lt"/>
                        </a:rPr>
                        <a:t>su.lge.com</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Hosting von Firmware-Updates</a:t>
                      </a:r>
                    </a:p>
                  </a:txBody>
                  <a:tcPr marL="68580" marR="68580" marT="0" marB="0" anchor="ctr"/>
                </a:tc>
                <a:extLst>
                  <a:ext uri="{0D108BD9-81ED-4DB2-BD59-A6C34878D82A}">
                    <a16:rowId xmlns:a16="http://schemas.microsoft.com/office/drawing/2014/main" val="3893863978"/>
                  </a:ext>
                </a:extLst>
              </a:tr>
              <a:tr h="316232">
                <a:tc>
                  <a:txBody>
                    <a:bodyPr/>
                    <a:lstStyle/>
                    <a:p>
                      <a:pPr>
                        <a:lnSpc>
                          <a:spcPct val="100000"/>
                        </a:lnSpc>
                        <a:spcBef>
                          <a:spcPts val="0"/>
                        </a:spcBef>
                        <a:spcAft>
                          <a:spcPts val="600"/>
                        </a:spcAft>
                      </a:pPr>
                      <a:r>
                        <a:rPr lang="de-DE" sz="1500" b="0" i="0" u="none" dirty="0">
                          <a:effectLst/>
                          <a:latin typeface="+mn-lt"/>
                        </a:rPr>
                        <a:t>stats.smartclip.net</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Statistiken über Werbung</a:t>
                      </a:r>
                    </a:p>
                  </a:txBody>
                  <a:tcPr marL="68580" marR="68580" marT="0" marB="0" anchor="ctr"/>
                </a:tc>
                <a:extLst>
                  <a:ext uri="{0D108BD9-81ED-4DB2-BD59-A6C34878D82A}">
                    <a16:rowId xmlns:a16="http://schemas.microsoft.com/office/drawing/2014/main" val="633244719"/>
                  </a:ext>
                </a:extLst>
              </a:tr>
              <a:tr h="316232">
                <a:tc>
                  <a:txBody>
                    <a:bodyPr/>
                    <a:lstStyle/>
                    <a:p>
                      <a:pPr>
                        <a:lnSpc>
                          <a:spcPct val="100000"/>
                        </a:lnSpc>
                        <a:spcBef>
                          <a:spcPts val="0"/>
                        </a:spcBef>
                        <a:spcAft>
                          <a:spcPts val="600"/>
                        </a:spcAft>
                      </a:pPr>
                      <a:r>
                        <a:rPr lang="de-DE" sz="1500" b="0" i="0" u="none" dirty="0">
                          <a:effectLst/>
                          <a:latin typeface="+mn-lt"/>
                        </a:rPr>
                        <a:t>stats-irl.sxp.smartclip.net</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e-DE" sz="1500" b="0" dirty="0">
                          <a:effectLst/>
                          <a:latin typeface="+mn-lt"/>
                          <a:ea typeface="Calibri" panose="020F0502020204030204" pitchFamily="34" charset="0"/>
                          <a:cs typeface="Times New Roman" panose="02020603050405020304" pitchFamily="18" charset="0"/>
                        </a:rPr>
                        <a:t>Statistiken über Werbung</a:t>
                      </a:r>
                    </a:p>
                  </a:txBody>
                  <a:tcPr marL="68580" marR="68580" marT="0" marB="0" anchor="ctr"/>
                </a:tc>
                <a:extLst>
                  <a:ext uri="{0D108BD9-81ED-4DB2-BD59-A6C34878D82A}">
                    <a16:rowId xmlns:a16="http://schemas.microsoft.com/office/drawing/2014/main" val="3392042357"/>
                  </a:ext>
                </a:extLst>
              </a:tr>
              <a:tr h="316232">
                <a:tc>
                  <a:txBody>
                    <a:bodyPr/>
                    <a:lstStyle/>
                    <a:p>
                      <a:pPr>
                        <a:lnSpc>
                          <a:spcPct val="100000"/>
                        </a:lnSpc>
                        <a:spcBef>
                          <a:spcPts val="0"/>
                        </a:spcBef>
                        <a:spcAft>
                          <a:spcPts val="600"/>
                        </a:spcAft>
                      </a:pPr>
                      <a:r>
                        <a:rPr lang="de-DE" sz="1500" b="0" i="0" u="none" dirty="0">
                          <a:effectLst/>
                          <a:latin typeface="+mn-lt"/>
                        </a:rPr>
                        <a:t>cdn.smartclip.net</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CDN für Werbung</a:t>
                      </a:r>
                    </a:p>
                  </a:txBody>
                  <a:tcPr marL="68580" marR="68580" marT="0" marB="0" anchor="ctr"/>
                </a:tc>
                <a:extLst>
                  <a:ext uri="{0D108BD9-81ED-4DB2-BD59-A6C34878D82A}">
                    <a16:rowId xmlns:a16="http://schemas.microsoft.com/office/drawing/2014/main" val="4273084323"/>
                  </a:ext>
                </a:extLst>
              </a:tr>
              <a:tr h="316232">
                <a:tc>
                  <a:txBody>
                    <a:bodyPr/>
                    <a:lstStyle/>
                    <a:p>
                      <a:pPr>
                        <a:lnSpc>
                          <a:spcPct val="100000"/>
                        </a:lnSpc>
                        <a:spcBef>
                          <a:spcPts val="0"/>
                        </a:spcBef>
                        <a:spcAft>
                          <a:spcPts val="600"/>
                        </a:spcAft>
                      </a:pPr>
                      <a:r>
                        <a:rPr lang="de-DE" sz="1500" b="0" i="0" u="none" dirty="0">
                          <a:effectLst/>
                          <a:latin typeface="+mn-lt"/>
                        </a:rPr>
                        <a:t>track.adform.net</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Tracking für Werbung</a:t>
                      </a:r>
                    </a:p>
                  </a:txBody>
                  <a:tcPr marL="68580" marR="68580" marT="0" marB="0" anchor="ctr"/>
                </a:tc>
                <a:extLst>
                  <a:ext uri="{0D108BD9-81ED-4DB2-BD59-A6C34878D82A}">
                    <a16:rowId xmlns:a16="http://schemas.microsoft.com/office/drawing/2014/main" val="1432597103"/>
                  </a:ext>
                </a:extLst>
              </a:tr>
              <a:tr h="316232">
                <a:tc>
                  <a:txBody>
                    <a:bodyPr/>
                    <a:lstStyle/>
                    <a:p>
                      <a:pPr>
                        <a:lnSpc>
                          <a:spcPct val="100000"/>
                        </a:lnSpc>
                        <a:spcBef>
                          <a:spcPts val="0"/>
                        </a:spcBef>
                        <a:spcAft>
                          <a:spcPts val="600"/>
                        </a:spcAft>
                      </a:pPr>
                      <a:r>
                        <a:rPr lang="de-DE" sz="1500" b="0" i="0" u="none" dirty="0">
                          <a:effectLst/>
                          <a:latin typeface="+mn-lt"/>
                        </a:rPr>
                        <a:t>s1.adform.net</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Werbung</a:t>
                      </a:r>
                    </a:p>
                  </a:txBody>
                  <a:tcPr marL="68580" marR="68580" marT="0" marB="0" anchor="ctr"/>
                </a:tc>
                <a:extLst>
                  <a:ext uri="{0D108BD9-81ED-4DB2-BD59-A6C34878D82A}">
                    <a16:rowId xmlns:a16="http://schemas.microsoft.com/office/drawing/2014/main" val="4142521552"/>
                  </a:ext>
                </a:extLst>
              </a:tr>
              <a:tr h="316232">
                <a:tc>
                  <a:txBody>
                    <a:bodyPr/>
                    <a:lstStyle/>
                    <a:p>
                      <a:pPr>
                        <a:lnSpc>
                          <a:spcPct val="100000"/>
                        </a:lnSpc>
                        <a:spcBef>
                          <a:spcPts val="0"/>
                        </a:spcBef>
                        <a:spcAft>
                          <a:spcPts val="600"/>
                        </a:spcAft>
                      </a:pPr>
                      <a:r>
                        <a:rPr lang="de-DE" sz="1500" b="0" i="0" u="none" dirty="0">
                          <a:effectLst/>
                          <a:latin typeface="+mn-lt"/>
                        </a:rPr>
                        <a:t>pool.ntp.org</a:t>
                      </a:r>
                      <a:endParaRPr lang="de-DE" sz="1500" b="0" i="0"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Zeitsynchronisation</a:t>
                      </a:r>
                    </a:p>
                  </a:txBody>
                  <a:tcPr marL="68580" marR="68580" marT="0" marB="0" anchor="ctr"/>
                </a:tc>
                <a:extLst>
                  <a:ext uri="{0D108BD9-81ED-4DB2-BD59-A6C34878D82A}">
                    <a16:rowId xmlns:a16="http://schemas.microsoft.com/office/drawing/2014/main" val="1009835656"/>
                  </a:ext>
                </a:extLst>
              </a:tr>
            </a:tbl>
          </a:graphicData>
        </a:graphic>
      </p:graphicFrame>
      <p:cxnSp>
        <p:nvCxnSpPr>
          <p:cNvPr id="4" name="Verbinder: gekrümmt 3">
            <a:extLst>
              <a:ext uri="{FF2B5EF4-FFF2-40B4-BE49-F238E27FC236}">
                <a16:creationId xmlns:a16="http://schemas.microsoft.com/office/drawing/2014/main" id="{F88E67F9-A4FE-41C9-911A-086A1CE6BBB7}"/>
              </a:ext>
            </a:extLst>
          </p:cNvPr>
          <p:cNvCxnSpPr>
            <a:cxnSpLocks/>
            <a:endCxn id="16" idx="1"/>
          </p:cNvCxnSpPr>
          <p:nvPr/>
        </p:nvCxnSpPr>
        <p:spPr>
          <a:xfrm rot="16200000" flipH="1">
            <a:off x="5846669" y="2314214"/>
            <a:ext cx="1332000" cy="100194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Geschweifte Klammer links 15">
            <a:extLst>
              <a:ext uri="{FF2B5EF4-FFF2-40B4-BE49-F238E27FC236}">
                <a16:creationId xmlns:a16="http://schemas.microsoft.com/office/drawing/2014/main" id="{337707CC-E73E-4C12-95FF-9DA6C5E25678}"/>
              </a:ext>
            </a:extLst>
          </p:cNvPr>
          <p:cNvSpPr/>
          <p:nvPr/>
        </p:nvSpPr>
        <p:spPr>
          <a:xfrm>
            <a:off x="7013644" y="1838531"/>
            <a:ext cx="476656" cy="32853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 name="Rechteck 16">
            <a:extLst>
              <a:ext uri="{FF2B5EF4-FFF2-40B4-BE49-F238E27FC236}">
                <a16:creationId xmlns:a16="http://schemas.microsoft.com/office/drawing/2014/main" id="{9F3B5764-08E7-46EA-9FBF-861714405003}"/>
              </a:ext>
            </a:extLst>
          </p:cNvPr>
          <p:cNvSpPr/>
          <p:nvPr/>
        </p:nvSpPr>
        <p:spPr>
          <a:xfrm>
            <a:off x="7346003" y="1922970"/>
            <a:ext cx="4716295" cy="3200876"/>
          </a:xfrm>
          <a:prstGeom prst="rect">
            <a:avLst/>
          </a:prstGeom>
        </p:spPr>
        <p:txBody>
          <a:bodyPr wrap="square">
            <a:spAutoFit/>
          </a:bodyPr>
          <a:lstStyle/>
          <a:p>
            <a:pPr marL="285750" indent="-285750">
              <a:spcAft>
                <a:spcPts val="600"/>
              </a:spcAft>
              <a:buFont typeface="Arial" panose="020B0604020202020204" pitchFamily="34" charset="0"/>
              <a:buChar char="•"/>
            </a:pPr>
            <a:r>
              <a:rPr lang="de-DE" dirty="0"/>
              <a:t>Authentisierung und Deauthentisierung</a:t>
            </a:r>
          </a:p>
          <a:p>
            <a:pPr marL="285750" indent="-285750">
              <a:spcAft>
                <a:spcPts val="600"/>
              </a:spcAft>
              <a:buFont typeface="Arial" panose="020B0604020202020204" pitchFamily="34" charset="0"/>
              <a:buChar char="•"/>
            </a:pPr>
            <a:r>
              <a:rPr lang="de-DE" dirty="0"/>
              <a:t>Zustimmung zu Nutzungsbedingungen prüfen</a:t>
            </a:r>
          </a:p>
          <a:p>
            <a:pPr marL="285750" indent="-285750">
              <a:spcAft>
                <a:spcPts val="600"/>
              </a:spcAft>
              <a:buFont typeface="Arial" panose="020B0604020202020204" pitchFamily="34" charset="0"/>
              <a:buChar char="•"/>
            </a:pPr>
            <a:r>
              <a:rPr lang="de-DE" dirty="0"/>
              <a:t>Liste der Premium-Apps herunterladen</a:t>
            </a:r>
          </a:p>
          <a:p>
            <a:pPr marL="285750" indent="-285750">
              <a:spcAft>
                <a:spcPts val="600"/>
              </a:spcAft>
              <a:buFont typeface="Arial" panose="020B0604020202020204" pitchFamily="34" charset="0"/>
              <a:buChar char="•"/>
            </a:pPr>
            <a:r>
              <a:rPr lang="de-DE" dirty="0"/>
              <a:t>Logeinstellungen für das Gerät abrufen</a:t>
            </a:r>
          </a:p>
          <a:p>
            <a:pPr marL="285750" indent="-285750">
              <a:spcAft>
                <a:spcPts val="600"/>
              </a:spcAft>
              <a:buFont typeface="Arial" panose="020B0604020202020204" pitchFamily="34" charset="0"/>
              <a:buChar char="•"/>
            </a:pPr>
            <a:r>
              <a:rPr lang="de-DE" dirty="0"/>
              <a:t>Land; häufig benutzte E-Mail-Domains</a:t>
            </a:r>
          </a:p>
          <a:p>
            <a:pPr marL="285750" indent="-285750">
              <a:spcAft>
                <a:spcPts val="600"/>
              </a:spcAft>
              <a:buFont typeface="Arial" panose="020B0604020202020204" pitchFamily="34" charset="0"/>
              <a:buChar char="•"/>
            </a:pPr>
            <a:r>
              <a:rPr lang="de-DE" dirty="0"/>
              <a:t>Einstellungen für den LG App Store</a:t>
            </a:r>
          </a:p>
          <a:p>
            <a:pPr marL="285750" indent="-285750">
              <a:spcAft>
                <a:spcPts val="600"/>
              </a:spcAft>
              <a:buFont typeface="Arial" panose="020B0604020202020204" pitchFamily="34" charset="0"/>
              <a:buChar char="•"/>
            </a:pPr>
            <a:r>
              <a:rPr lang="de-DE" dirty="0"/>
              <a:t>Laden von Kommentaren im LG App Store</a:t>
            </a:r>
          </a:p>
          <a:p>
            <a:pPr marL="285750" indent="-285750">
              <a:spcAft>
                <a:spcPts val="600"/>
              </a:spcAft>
              <a:buFont typeface="Arial" panose="020B0604020202020204" pitchFamily="34" charset="0"/>
              <a:buChar char="•"/>
            </a:pPr>
            <a:r>
              <a:rPr lang="de-DE" dirty="0"/>
              <a:t>Liste installierter länderspezifischer Apps</a:t>
            </a:r>
          </a:p>
          <a:p>
            <a:pPr marL="285750" indent="-285750">
              <a:spcAft>
                <a:spcPts val="600"/>
              </a:spcAft>
              <a:buFont typeface="Arial" panose="020B0604020202020204" pitchFamily="34" charset="0"/>
              <a:buChar char="•"/>
            </a:pPr>
            <a:r>
              <a:rPr lang="de-DE" dirty="0"/>
              <a:t>Prüfen von App-Bestellungen</a:t>
            </a:r>
          </a:p>
        </p:txBody>
      </p:sp>
    </p:spTree>
    <p:extLst>
      <p:ext uri="{BB962C8B-B14F-4D97-AF65-F5344CB8AC3E}">
        <p14:creationId xmlns:p14="http://schemas.microsoft.com/office/powerpoint/2010/main" val="2520375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4239639" cy="365125"/>
          </a:xfrm>
        </p:spPr>
        <p:txBody>
          <a:bodyPr/>
          <a:lstStyle/>
          <a:p>
            <a:r>
              <a:rPr lang="de-DE" dirty="0"/>
              <a:t>Analyse der Kommunikation – Übertragung von X-Headerdaten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32</a:t>
            </a:fld>
            <a:endParaRPr lang="de-DE" dirty="0">
              <a:solidFill>
                <a:schemeClr val="bg1"/>
              </a:solidFill>
            </a:endParaRPr>
          </a:p>
        </p:txBody>
      </p:sp>
      <p:graphicFrame>
        <p:nvGraphicFramePr>
          <p:cNvPr id="5" name="Tabelle 4">
            <a:extLst>
              <a:ext uri="{FF2B5EF4-FFF2-40B4-BE49-F238E27FC236}">
                <a16:creationId xmlns:a16="http://schemas.microsoft.com/office/drawing/2014/main" id="{498F3F66-E1EC-44AF-AB37-ED3B90F7D311}"/>
              </a:ext>
            </a:extLst>
          </p:cNvPr>
          <p:cNvGraphicFramePr>
            <a:graphicFrameLocks noGrp="1"/>
          </p:cNvGraphicFramePr>
          <p:nvPr/>
        </p:nvGraphicFramePr>
        <p:xfrm>
          <a:off x="907085" y="1595336"/>
          <a:ext cx="5104609" cy="4503902"/>
        </p:xfrm>
        <a:graphic>
          <a:graphicData uri="http://schemas.openxmlformats.org/drawingml/2006/table">
            <a:tbl>
              <a:tblPr firstRow="1" firstCol="1" bandRow="1">
                <a:tableStyleId>{5C22544A-7EE6-4342-B048-85BDC9FD1C3A}</a:tableStyleId>
              </a:tblPr>
              <a:tblGrid>
                <a:gridCol w="2277298">
                  <a:extLst>
                    <a:ext uri="{9D8B030D-6E8A-4147-A177-3AD203B41FA5}">
                      <a16:colId xmlns:a16="http://schemas.microsoft.com/office/drawing/2014/main" val="3564351932"/>
                    </a:ext>
                  </a:extLst>
                </a:gridCol>
                <a:gridCol w="2827311">
                  <a:extLst>
                    <a:ext uri="{9D8B030D-6E8A-4147-A177-3AD203B41FA5}">
                      <a16:colId xmlns:a16="http://schemas.microsoft.com/office/drawing/2014/main" val="72997143"/>
                    </a:ext>
                  </a:extLst>
                </a:gridCol>
              </a:tblGrid>
              <a:tr h="392886">
                <a:tc>
                  <a:txBody>
                    <a:bodyPr/>
                    <a:lstStyle/>
                    <a:p>
                      <a:pPr>
                        <a:lnSpc>
                          <a:spcPct val="100000"/>
                        </a:lnSpc>
                        <a:spcBef>
                          <a:spcPts val="0"/>
                        </a:spcBef>
                        <a:spcAft>
                          <a:spcPts val="600"/>
                        </a:spcAft>
                      </a:pPr>
                      <a:r>
                        <a:rPr lang="de-DE" sz="1800" b="1" dirty="0">
                          <a:effectLst/>
                          <a:latin typeface="+mn-lt"/>
                          <a:ea typeface="Calibri" panose="020F0502020204030204" pitchFamily="34" charset="0"/>
                          <a:cs typeface="Times New Roman" panose="02020603050405020304" pitchFamily="18" charset="0"/>
                        </a:rPr>
                        <a:t>Domain</a:t>
                      </a:r>
                    </a:p>
                  </a:txBody>
                  <a:tcPr marL="68580" marR="68580" marT="0" marB="0" anchor="ctr"/>
                </a:tc>
                <a:tc>
                  <a:txBody>
                    <a:bodyPr/>
                    <a:lstStyle/>
                    <a:p>
                      <a:pPr>
                        <a:lnSpc>
                          <a:spcPct val="100000"/>
                        </a:lnSpc>
                        <a:spcBef>
                          <a:spcPts val="0"/>
                        </a:spcBef>
                        <a:spcAft>
                          <a:spcPts val="600"/>
                        </a:spcAft>
                      </a:pPr>
                      <a:r>
                        <a:rPr lang="de-DE" sz="1800" b="1" dirty="0">
                          <a:effectLst/>
                          <a:latin typeface="+mn-lt"/>
                          <a:ea typeface="Calibri" panose="020F0502020204030204" pitchFamily="34" charset="0"/>
                          <a:cs typeface="Times New Roman" panose="02020603050405020304" pitchFamily="18" charset="0"/>
                        </a:rPr>
                        <a:t>Rolle</a:t>
                      </a:r>
                    </a:p>
                  </a:txBody>
                  <a:tcPr marL="68580" marR="68580" marT="0" marB="0" anchor="ctr"/>
                </a:tc>
                <a:extLst>
                  <a:ext uri="{0D108BD9-81ED-4DB2-BD59-A6C34878D82A}">
                    <a16:rowId xmlns:a16="http://schemas.microsoft.com/office/drawing/2014/main" val="248506425"/>
                  </a:ext>
                </a:extLst>
              </a:tr>
              <a:tr h="316232">
                <a:tc>
                  <a:txBody>
                    <a:bodyPr/>
                    <a:lstStyle/>
                    <a:p>
                      <a:pPr>
                        <a:lnSpc>
                          <a:spcPct val="100000"/>
                        </a:lnSpc>
                        <a:spcBef>
                          <a:spcPts val="0"/>
                        </a:spcBef>
                        <a:spcAft>
                          <a:spcPts val="600"/>
                        </a:spcAft>
                      </a:pPr>
                      <a:r>
                        <a:rPr lang="de-DE" sz="1500" b="0" i="1" u="none" dirty="0">
                          <a:effectLst/>
                          <a:latin typeface="+mn-lt"/>
                        </a:rPr>
                        <a:t>DE.lgtvsdp.com</a:t>
                      </a:r>
                      <a:endParaRPr lang="de-DE" sz="1500" b="0" i="1" u="none"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endParaRPr lang="de-DE" sz="1500" b="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69895404"/>
                  </a:ext>
                </a:extLst>
              </a:tr>
              <a:tr h="316232">
                <a:tc>
                  <a:txBody>
                    <a:bodyPr/>
                    <a:lstStyle/>
                    <a:p>
                      <a:pPr>
                        <a:lnSpc>
                          <a:spcPct val="100000"/>
                        </a:lnSpc>
                        <a:spcBef>
                          <a:spcPts val="0"/>
                        </a:spcBef>
                        <a:spcAft>
                          <a:spcPts val="600"/>
                        </a:spcAft>
                      </a:pPr>
                      <a:r>
                        <a:rPr lang="de-DE" sz="1500" b="0" u="sng" dirty="0">
                          <a:effectLst/>
                          <a:latin typeface="+mn-lt"/>
                        </a:rPr>
                        <a:t>DE.ad.lgsmartad.com</a:t>
                      </a:r>
                      <a:endParaRPr lang="de-DE" sz="1500" b="0" u="sng"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Werbung</a:t>
                      </a:r>
                    </a:p>
                  </a:txBody>
                  <a:tcPr marL="68580" marR="68580" marT="0" marB="0" anchor="ctr"/>
                </a:tc>
                <a:extLst>
                  <a:ext uri="{0D108BD9-81ED-4DB2-BD59-A6C34878D82A}">
                    <a16:rowId xmlns:a16="http://schemas.microsoft.com/office/drawing/2014/main" val="2376307252"/>
                  </a:ext>
                </a:extLst>
              </a:tr>
              <a:tr h="316232">
                <a:tc>
                  <a:txBody>
                    <a:bodyPr/>
                    <a:lstStyle/>
                    <a:p>
                      <a:pPr>
                        <a:lnSpc>
                          <a:spcPct val="100000"/>
                        </a:lnSpc>
                        <a:spcBef>
                          <a:spcPts val="0"/>
                        </a:spcBef>
                        <a:spcAft>
                          <a:spcPts val="600"/>
                        </a:spcAft>
                      </a:pPr>
                      <a:r>
                        <a:rPr lang="de-DE" sz="1500" b="0" u="sng" dirty="0">
                          <a:effectLst/>
                          <a:latin typeface="+mn-lt"/>
                        </a:rPr>
                        <a:t>DE.info.</a:t>
                      </a:r>
                      <a:r>
                        <a:rPr lang="de-DE" sz="1500" b="0" u="sng" kern="1200" dirty="0">
                          <a:solidFill>
                            <a:schemeClr val="lt1"/>
                          </a:solidFill>
                          <a:effectLst/>
                          <a:latin typeface="+mn-lt"/>
                          <a:ea typeface="+mn-ea"/>
                          <a:cs typeface="+mn-cs"/>
                        </a:rPr>
                        <a:t>lgsmartad.</a:t>
                      </a:r>
                      <a:r>
                        <a:rPr lang="de-DE" sz="1500" b="0" u="sng" dirty="0">
                          <a:effectLst/>
                          <a:latin typeface="+mn-lt"/>
                        </a:rPr>
                        <a:t>com</a:t>
                      </a:r>
                      <a:endParaRPr lang="de-DE" sz="1500" b="0" u="sng"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Info für personalisierte Werbung</a:t>
                      </a:r>
                    </a:p>
                  </a:txBody>
                  <a:tcPr marL="68580" marR="68580" marT="0" marB="0" anchor="ctr"/>
                </a:tc>
                <a:extLst>
                  <a:ext uri="{0D108BD9-81ED-4DB2-BD59-A6C34878D82A}">
                    <a16:rowId xmlns:a16="http://schemas.microsoft.com/office/drawing/2014/main" val="2292390791"/>
                  </a:ext>
                </a:extLst>
              </a:tr>
              <a:tr h="316232">
                <a:tc>
                  <a:txBody>
                    <a:bodyPr/>
                    <a:lstStyle/>
                    <a:p>
                      <a:pPr>
                        <a:lnSpc>
                          <a:spcPct val="100000"/>
                        </a:lnSpc>
                        <a:spcBef>
                          <a:spcPts val="0"/>
                        </a:spcBef>
                        <a:spcAft>
                          <a:spcPts val="600"/>
                        </a:spcAft>
                      </a:pPr>
                      <a:r>
                        <a:rPr lang="de-DE" sz="1500" b="0" dirty="0">
                          <a:effectLst/>
                          <a:latin typeface="+mn-lt"/>
                        </a:rPr>
                        <a:t>kr.lgtvsdp.com</a:t>
                      </a:r>
                      <a:endParaRPr lang="de-DE" sz="1500" b="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Unbekannt</a:t>
                      </a:r>
                    </a:p>
                  </a:txBody>
                  <a:tcPr marL="68580" marR="68580" marT="0" marB="0" anchor="ctr"/>
                </a:tc>
                <a:extLst>
                  <a:ext uri="{0D108BD9-81ED-4DB2-BD59-A6C34878D82A}">
                    <a16:rowId xmlns:a16="http://schemas.microsoft.com/office/drawing/2014/main" val="2823264390"/>
                  </a:ext>
                </a:extLst>
              </a:tr>
              <a:tr h="316232">
                <a:tc>
                  <a:txBody>
                    <a:bodyPr/>
                    <a:lstStyle/>
                    <a:p>
                      <a:pPr>
                        <a:lnSpc>
                          <a:spcPct val="100000"/>
                        </a:lnSpc>
                        <a:spcBef>
                          <a:spcPts val="0"/>
                        </a:spcBef>
                        <a:spcAft>
                          <a:spcPts val="600"/>
                        </a:spcAft>
                      </a:pPr>
                      <a:r>
                        <a:rPr lang="de-DE" sz="1500" b="0" dirty="0">
                          <a:effectLst/>
                          <a:latin typeface="+mn-lt"/>
                        </a:rPr>
                        <a:t>ngfts.lge.com</a:t>
                      </a:r>
                      <a:endParaRPr lang="de-DE" sz="1500" b="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Icons für LG App Store</a:t>
                      </a:r>
                    </a:p>
                  </a:txBody>
                  <a:tcPr marL="68580" marR="68580" marT="0" marB="0" anchor="ctr"/>
                </a:tc>
                <a:extLst>
                  <a:ext uri="{0D108BD9-81ED-4DB2-BD59-A6C34878D82A}">
                    <a16:rowId xmlns:a16="http://schemas.microsoft.com/office/drawing/2014/main" val="3457820335"/>
                  </a:ext>
                </a:extLst>
              </a:tr>
              <a:tr h="316232">
                <a:tc>
                  <a:txBody>
                    <a:bodyPr/>
                    <a:lstStyle/>
                    <a:p>
                      <a:pPr>
                        <a:lnSpc>
                          <a:spcPct val="100000"/>
                        </a:lnSpc>
                        <a:spcBef>
                          <a:spcPts val="0"/>
                        </a:spcBef>
                        <a:spcAft>
                          <a:spcPts val="600"/>
                        </a:spcAft>
                      </a:pPr>
                      <a:r>
                        <a:rPr lang="de-DE" sz="1500" b="0" dirty="0">
                          <a:effectLst/>
                          <a:latin typeface="+mn-lt"/>
                        </a:rPr>
                        <a:t>snu.lge.com</a:t>
                      </a:r>
                      <a:endParaRPr lang="de-DE" sz="1500" b="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Prüfen auf Firmware-Updates</a:t>
                      </a:r>
                    </a:p>
                  </a:txBody>
                  <a:tcPr marL="68580" marR="68580" marT="0" marB="0" anchor="ctr"/>
                </a:tc>
                <a:extLst>
                  <a:ext uri="{0D108BD9-81ED-4DB2-BD59-A6C34878D82A}">
                    <a16:rowId xmlns:a16="http://schemas.microsoft.com/office/drawing/2014/main" val="3682931613"/>
                  </a:ext>
                </a:extLst>
              </a:tr>
              <a:tr h="316232">
                <a:tc>
                  <a:txBody>
                    <a:bodyPr/>
                    <a:lstStyle/>
                    <a:p>
                      <a:pPr>
                        <a:lnSpc>
                          <a:spcPct val="100000"/>
                        </a:lnSpc>
                        <a:spcBef>
                          <a:spcPts val="0"/>
                        </a:spcBef>
                        <a:spcAft>
                          <a:spcPts val="600"/>
                        </a:spcAft>
                      </a:pPr>
                      <a:r>
                        <a:rPr lang="de-DE" sz="1500" b="0" dirty="0">
                          <a:effectLst/>
                          <a:latin typeface="+mn-lt"/>
                        </a:rPr>
                        <a:t>su.lge.com</a:t>
                      </a:r>
                      <a:endParaRPr lang="de-DE" sz="1500" b="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Hosting von Firmware-Updates</a:t>
                      </a:r>
                    </a:p>
                  </a:txBody>
                  <a:tcPr marL="68580" marR="68580" marT="0" marB="0" anchor="ctr"/>
                </a:tc>
                <a:extLst>
                  <a:ext uri="{0D108BD9-81ED-4DB2-BD59-A6C34878D82A}">
                    <a16:rowId xmlns:a16="http://schemas.microsoft.com/office/drawing/2014/main" val="3893863978"/>
                  </a:ext>
                </a:extLst>
              </a:tr>
              <a:tr h="316232">
                <a:tc>
                  <a:txBody>
                    <a:bodyPr/>
                    <a:lstStyle/>
                    <a:p>
                      <a:pPr>
                        <a:lnSpc>
                          <a:spcPct val="100000"/>
                        </a:lnSpc>
                        <a:spcBef>
                          <a:spcPts val="0"/>
                        </a:spcBef>
                        <a:spcAft>
                          <a:spcPts val="600"/>
                        </a:spcAft>
                      </a:pPr>
                      <a:r>
                        <a:rPr lang="de-DE" sz="1500" b="0" i="1" dirty="0">
                          <a:effectLst/>
                          <a:latin typeface="+mn-lt"/>
                        </a:rPr>
                        <a:t>stats.smartclip.net</a:t>
                      </a:r>
                      <a:endParaRPr lang="de-DE" sz="1500" b="0" i="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Statistiken über Werbung</a:t>
                      </a:r>
                    </a:p>
                  </a:txBody>
                  <a:tcPr marL="68580" marR="68580" marT="0" marB="0" anchor="ctr"/>
                </a:tc>
                <a:extLst>
                  <a:ext uri="{0D108BD9-81ED-4DB2-BD59-A6C34878D82A}">
                    <a16:rowId xmlns:a16="http://schemas.microsoft.com/office/drawing/2014/main" val="633244719"/>
                  </a:ext>
                </a:extLst>
              </a:tr>
              <a:tr h="316232">
                <a:tc>
                  <a:txBody>
                    <a:bodyPr/>
                    <a:lstStyle/>
                    <a:p>
                      <a:pPr>
                        <a:lnSpc>
                          <a:spcPct val="100000"/>
                        </a:lnSpc>
                        <a:spcBef>
                          <a:spcPts val="0"/>
                        </a:spcBef>
                        <a:spcAft>
                          <a:spcPts val="600"/>
                        </a:spcAft>
                      </a:pPr>
                      <a:r>
                        <a:rPr lang="de-DE" sz="1500" b="0" i="1" dirty="0">
                          <a:effectLst/>
                          <a:latin typeface="+mn-lt"/>
                        </a:rPr>
                        <a:t>stats-irl.sxp.smartclip.net</a:t>
                      </a:r>
                      <a:endParaRPr lang="de-DE" sz="1500" b="0" i="1"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de-DE" sz="1500" b="0" dirty="0">
                          <a:effectLst/>
                          <a:latin typeface="+mn-lt"/>
                          <a:ea typeface="Calibri" panose="020F0502020204030204" pitchFamily="34" charset="0"/>
                          <a:cs typeface="Times New Roman" panose="02020603050405020304" pitchFamily="18" charset="0"/>
                        </a:rPr>
                        <a:t>Statistiken über Werbung</a:t>
                      </a:r>
                    </a:p>
                  </a:txBody>
                  <a:tcPr marL="68580" marR="68580" marT="0" marB="0" anchor="ctr"/>
                </a:tc>
                <a:extLst>
                  <a:ext uri="{0D108BD9-81ED-4DB2-BD59-A6C34878D82A}">
                    <a16:rowId xmlns:a16="http://schemas.microsoft.com/office/drawing/2014/main" val="3392042357"/>
                  </a:ext>
                </a:extLst>
              </a:tr>
              <a:tr h="316232">
                <a:tc>
                  <a:txBody>
                    <a:bodyPr/>
                    <a:lstStyle/>
                    <a:p>
                      <a:pPr>
                        <a:lnSpc>
                          <a:spcPct val="100000"/>
                        </a:lnSpc>
                        <a:spcBef>
                          <a:spcPts val="0"/>
                        </a:spcBef>
                        <a:spcAft>
                          <a:spcPts val="600"/>
                        </a:spcAft>
                      </a:pPr>
                      <a:r>
                        <a:rPr lang="de-DE" sz="1500" b="0" dirty="0">
                          <a:effectLst/>
                          <a:latin typeface="+mn-lt"/>
                        </a:rPr>
                        <a:t>cdn.smartclip.net</a:t>
                      </a:r>
                      <a:endParaRPr lang="de-DE" sz="1500" b="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CDN für Werbung</a:t>
                      </a:r>
                    </a:p>
                  </a:txBody>
                  <a:tcPr marL="68580" marR="68580" marT="0" marB="0" anchor="ctr"/>
                </a:tc>
                <a:extLst>
                  <a:ext uri="{0D108BD9-81ED-4DB2-BD59-A6C34878D82A}">
                    <a16:rowId xmlns:a16="http://schemas.microsoft.com/office/drawing/2014/main" val="4273084323"/>
                  </a:ext>
                </a:extLst>
              </a:tr>
              <a:tr h="316232">
                <a:tc>
                  <a:txBody>
                    <a:bodyPr/>
                    <a:lstStyle/>
                    <a:p>
                      <a:pPr>
                        <a:lnSpc>
                          <a:spcPct val="100000"/>
                        </a:lnSpc>
                        <a:spcBef>
                          <a:spcPts val="0"/>
                        </a:spcBef>
                        <a:spcAft>
                          <a:spcPts val="600"/>
                        </a:spcAft>
                      </a:pPr>
                      <a:r>
                        <a:rPr lang="de-DE" sz="1500" b="0" dirty="0">
                          <a:effectLst/>
                          <a:latin typeface="+mn-lt"/>
                        </a:rPr>
                        <a:t>track.adform.net</a:t>
                      </a:r>
                      <a:endParaRPr lang="de-DE" sz="1500" b="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Tracking für Werbung</a:t>
                      </a:r>
                    </a:p>
                  </a:txBody>
                  <a:tcPr marL="68580" marR="68580" marT="0" marB="0" anchor="ctr"/>
                </a:tc>
                <a:extLst>
                  <a:ext uri="{0D108BD9-81ED-4DB2-BD59-A6C34878D82A}">
                    <a16:rowId xmlns:a16="http://schemas.microsoft.com/office/drawing/2014/main" val="1432597103"/>
                  </a:ext>
                </a:extLst>
              </a:tr>
              <a:tr h="316232">
                <a:tc>
                  <a:txBody>
                    <a:bodyPr/>
                    <a:lstStyle/>
                    <a:p>
                      <a:pPr>
                        <a:lnSpc>
                          <a:spcPct val="100000"/>
                        </a:lnSpc>
                        <a:spcBef>
                          <a:spcPts val="0"/>
                        </a:spcBef>
                        <a:spcAft>
                          <a:spcPts val="600"/>
                        </a:spcAft>
                      </a:pPr>
                      <a:r>
                        <a:rPr lang="de-DE" sz="1500" b="0" dirty="0">
                          <a:effectLst/>
                          <a:latin typeface="+mn-lt"/>
                        </a:rPr>
                        <a:t>s1.adform.net</a:t>
                      </a:r>
                      <a:endParaRPr lang="de-DE" sz="1500" b="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Werbung</a:t>
                      </a:r>
                    </a:p>
                  </a:txBody>
                  <a:tcPr marL="68580" marR="68580" marT="0" marB="0" anchor="ctr"/>
                </a:tc>
                <a:extLst>
                  <a:ext uri="{0D108BD9-81ED-4DB2-BD59-A6C34878D82A}">
                    <a16:rowId xmlns:a16="http://schemas.microsoft.com/office/drawing/2014/main" val="4142521552"/>
                  </a:ext>
                </a:extLst>
              </a:tr>
              <a:tr h="316232">
                <a:tc>
                  <a:txBody>
                    <a:bodyPr/>
                    <a:lstStyle/>
                    <a:p>
                      <a:pPr>
                        <a:lnSpc>
                          <a:spcPct val="100000"/>
                        </a:lnSpc>
                        <a:spcBef>
                          <a:spcPts val="0"/>
                        </a:spcBef>
                        <a:spcAft>
                          <a:spcPts val="600"/>
                        </a:spcAft>
                      </a:pPr>
                      <a:r>
                        <a:rPr lang="de-DE" sz="1500" b="0" dirty="0">
                          <a:effectLst/>
                          <a:latin typeface="+mn-lt"/>
                        </a:rPr>
                        <a:t>pool.ntp.org</a:t>
                      </a:r>
                      <a:endParaRPr lang="de-DE" sz="1500" b="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0000"/>
                        </a:lnSpc>
                        <a:spcBef>
                          <a:spcPts val="0"/>
                        </a:spcBef>
                        <a:spcAft>
                          <a:spcPts val="600"/>
                        </a:spcAft>
                      </a:pPr>
                      <a:r>
                        <a:rPr lang="de-DE" sz="1500" b="0" dirty="0">
                          <a:effectLst/>
                          <a:latin typeface="+mn-lt"/>
                          <a:ea typeface="Calibri" panose="020F0502020204030204" pitchFamily="34" charset="0"/>
                          <a:cs typeface="Times New Roman" panose="02020603050405020304" pitchFamily="18" charset="0"/>
                        </a:rPr>
                        <a:t>Zeitsynchronisation</a:t>
                      </a:r>
                    </a:p>
                  </a:txBody>
                  <a:tcPr marL="68580" marR="68580" marT="0" marB="0" anchor="ctr"/>
                </a:tc>
                <a:extLst>
                  <a:ext uri="{0D108BD9-81ED-4DB2-BD59-A6C34878D82A}">
                    <a16:rowId xmlns:a16="http://schemas.microsoft.com/office/drawing/2014/main" val="1009835656"/>
                  </a:ext>
                </a:extLst>
              </a:tr>
            </a:tbl>
          </a:graphicData>
        </a:graphic>
      </p:graphicFrame>
      <p:cxnSp>
        <p:nvCxnSpPr>
          <p:cNvPr id="4" name="Verbinder: gekrümmt 3">
            <a:extLst>
              <a:ext uri="{FF2B5EF4-FFF2-40B4-BE49-F238E27FC236}">
                <a16:creationId xmlns:a16="http://schemas.microsoft.com/office/drawing/2014/main" id="{F88E67F9-A4FE-41C9-911A-086A1CE6BBB7}"/>
              </a:ext>
            </a:extLst>
          </p:cNvPr>
          <p:cNvCxnSpPr>
            <a:cxnSpLocks/>
            <a:endCxn id="16" idx="1"/>
          </p:cNvCxnSpPr>
          <p:nvPr/>
        </p:nvCxnSpPr>
        <p:spPr>
          <a:xfrm rot="16200000" flipH="1">
            <a:off x="5846669" y="2314214"/>
            <a:ext cx="1332000" cy="100194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Geschweifte Klammer links 15">
            <a:extLst>
              <a:ext uri="{FF2B5EF4-FFF2-40B4-BE49-F238E27FC236}">
                <a16:creationId xmlns:a16="http://schemas.microsoft.com/office/drawing/2014/main" id="{337707CC-E73E-4C12-95FF-9DA6C5E25678}"/>
              </a:ext>
            </a:extLst>
          </p:cNvPr>
          <p:cNvSpPr/>
          <p:nvPr/>
        </p:nvSpPr>
        <p:spPr>
          <a:xfrm>
            <a:off x="7013644" y="1838531"/>
            <a:ext cx="476656" cy="32853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 name="Rechteck 16">
            <a:extLst>
              <a:ext uri="{FF2B5EF4-FFF2-40B4-BE49-F238E27FC236}">
                <a16:creationId xmlns:a16="http://schemas.microsoft.com/office/drawing/2014/main" id="{9F3B5764-08E7-46EA-9FBF-861714405003}"/>
              </a:ext>
            </a:extLst>
          </p:cNvPr>
          <p:cNvSpPr/>
          <p:nvPr/>
        </p:nvSpPr>
        <p:spPr>
          <a:xfrm>
            <a:off x="7346003" y="1922970"/>
            <a:ext cx="4716295" cy="3200876"/>
          </a:xfrm>
          <a:prstGeom prst="rect">
            <a:avLst/>
          </a:prstGeom>
        </p:spPr>
        <p:txBody>
          <a:bodyPr wrap="square">
            <a:spAutoFit/>
          </a:bodyPr>
          <a:lstStyle/>
          <a:p>
            <a:pPr marL="285750" indent="-285750">
              <a:spcAft>
                <a:spcPts val="600"/>
              </a:spcAft>
              <a:buFont typeface="Arial" panose="020B0604020202020204" pitchFamily="34" charset="0"/>
              <a:buChar char="•"/>
            </a:pPr>
            <a:r>
              <a:rPr lang="de-DE" dirty="0"/>
              <a:t>Authentisierung und Deauthentisierung</a:t>
            </a:r>
          </a:p>
          <a:p>
            <a:pPr marL="285750" indent="-285750">
              <a:spcAft>
                <a:spcPts val="600"/>
              </a:spcAft>
              <a:buFont typeface="Arial" panose="020B0604020202020204" pitchFamily="34" charset="0"/>
              <a:buChar char="•"/>
            </a:pPr>
            <a:r>
              <a:rPr lang="de-DE" dirty="0"/>
              <a:t>Zustimmung zu Nutzungsbedingungen prüfen</a:t>
            </a:r>
          </a:p>
          <a:p>
            <a:pPr marL="285750" indent="-285750">
              <a:spcAft>
                <a:spcPts val="600"/>
              </a:spcAft>
              <a:buFont typeface="Arial" panose="020B0604020202020204" pitchFamily="34" charset="0"/>
              <a:buChar char="•"/>
            </a:pPr>
            <a:r>
              <a:rPr lang="de-DE" dirty="0"/>
              <a:t>Liste der Premium-Apps herunterladen</a:t>
            </a:r>
          </a:p>
          <a:p>
            <a:pPr marL="285750" indent="-285750">
              <a:spcAft>
                <a:spcPts val="600"/>
              </a:spcAft>
              <a:buFont typeface="Arial" panose="020B0604020202020204" pitchFamily="34" charset="0"/>
              <a:buChar char="•"/>
            </a:pPr>
            <a:r>
              <a:rPr lang="de-DE" dirty="0"/>
              <a:t>Logeinstellungen für das Gerät abrufen</a:t>
            </a:r>
          </a:p>
          <a:p>
            <a:pPr marL="285750" indent="-285750">
              <a:spcAft>
                <a:spcPts val="600"/>
              </a:spcAft>
              <a:buFont typeface="Arial" panose="020B0604020202020204" pitchFamily="34" charset="0"/>
              <a:buChar char="•"/>
            </a:pPr>
            <a:r>
              <a:rPr lang="de-DE" dirty="0"/>
              <a:t>Land; häufig benutzte E-Mail-Domains</a:t>
            </a:r>
          </a:p>
          <a:p>
            <a:pPr marL="285750" indent="-285750">
              <a:spcAft>
                <a:spcPts val="600"/>
              </a:spcAft>
              <a:buFont typeface="Arial" panose="020B0604020202020204" pitchFamily="34" charset="0"/>
              <a:buChar char="•"/>
            </a:pPr>
            <a:r>
              <a:rPr lang="de-DE" dirty="0"/>
              <a:t>Einstellungen für den LG App Store</a:t>
            </a:r>
          </a:p>
          <a:p>
            <a:pPr marL="285750" indent="-285750">
              <a:spcAft>
                <a:spcPts val="600"/>
              </a:spcAft>
              <a:buFont typeface="Arial" panose="020B0604020202020204" pitchFamily="34" charset="0"/>
              <a:buChar char="•"/>
            </a:pPr>
            <a:r>
              <a:rPr lang="de-DE" dirty="0"/>
              <a:t>Laden von Kommentaren im LG App Store</a:t>
            </a:r>
          </a:p>
          <a:p>
            <a:pPr marL="285750" indent="-285750">
              <a:spcAft>
                <a:spcPts val="600"/>
              </a:spcAft>
              <a:buFont typeface="Arial" panose="020B0604020202020204" pitchFamily="34" charset="0"/>
              <a:buChar char="•"/>
            </a:pPr>
            <a:r>
              <a:rPr lang="de-DE" dirty="0"/>
              <a:t>Liste installierter länderspezifischer Apps</a:t>
            </a:r>
          </a:p>
          <a:p>
            <a:pPr marL="285750" indent="-285750">
              <a:spcAft>
                <a:spcPts val="600"/>
              </a:spcAft>
              <a:buFont typeface="Arial" panose="020B0604020202020204" pitchFamily="34" charset="0"/>
              <a:buChar char="•"/>
            </a:pPr>
            <a:r>
              <a:rPr lang="de-DE" dirty="0"/>
              <a:t>Prüfen von App-Bestellungen</a:t>
            </a:r>
          </a:p>
        </p:txBody>
      </p:sp>
      <p:sp>
        <p:nvSpPr>
          <p:cNvPr id="19" name="Rechteck 18">
            <a:extLst>
              <a:ext uri="{FF2B5EF4-FFF2-40B4-BE49-F238E27FC236}">
                <a16:creationId xmlns:a16="http://schemas.microsoft.com/office/drawing/2014/main" id="{1C842CDA-DFE2-49A8-AB2D-C342080D2448}"/>
              </a:ext>
            </a:extLst>
          </p:cNvPr>
          <p:cNvSpPr/>
          <p:nvPr/>
        </p:nvSpPr>
        <p:spPr>
          <a:xfrm>
            <a:off x="6235431" y="5351774"/>
            <a:ext cx="5865778" cy="723275"/>
          </a:xfrm>
          <a:prstGeom prst="rect">
            <a:avLst/>
          </a:prstGeom>
        </p:spPr>
        <p:txBody>
          <a:bodyPr wrap="square">
            <a:spAutoFit/>
          </a:bodyPr>
          <a:lstStyle/>
          <a:p>
            <a:pPr>
              <a:spcAft>
                <a:spcPts val="600"/>
              </a:spcAft>
            </a:pPr>
            <a:r>
              <a:rPr lang="de-DE" i="1" dirty="0"/>
              <a:t>kursiv = </a:t>
            </a:r>
            <a:r>
              <a:rPr lang="de-DE" dirty="0"/>
              <a:t>X-Headerdaten werden übermittelt</a:t>
            </a:r>
          </a:p>
          <a:p>
            <a:pPr>
              <a:spcAft>
                <a:spcPts val="600"/>
              </a:spcAft>
            </a:pPr>
            <a:r>
              <a:rPr lang="de-DE" u="sng" dirty="0"/>
              <a:t>unterstrichen</a:t>
            </a:r>
            <a:r>
              <a:rPr lang="de-DE" dirty="0"/>
              <a:t> = X-Headerdaten könnten übermittelt werden</a:t>
            </a:r>
            <a:endParaRPr lang="de-DE" u="sng" dirty="0"/>
          </a:p>
        </p:txBody>
      </p:sp>
    </p:spTree>
    <p:extLst>
      <p:ext uri="{BB962C8B-B14F-4D97-AF65-F5344CB8AC3E}">
        <p14:creationId xmlns:p14="http://schemas.microsoft.com/office/powerpoint/2010/main" val="4022317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678798" cy="365125"/>
          </a:xfrm>
        </p:spPr>
        <p:txBody>
          <a:bodyPr/>
          <a:lstStyle/>
          <a:p>
            <a:r>
              <a:rPr lang="de-DE" dirty="0">
                <a:solidFill>
                  <a:schemeClr val="bg1"/>
                </a:solidFill>
              </a:rPr>
              <a:t>Analyse der Kommunikation – </a:t>
            </a:r>
            <a:r>
              <a:rPr lang="de-DE" dirty="0"/>
              <a:t>X-Headerdaten</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33</a:t>
            </a:fld>
            <a:endParaRPr lang="de-DE" dirty="0">
              <a:solidFill>
                <a:schemeClr val="bg1"/>
              </a:solidFill>
            </a:endParaRPr>
          </a:p>
        </p:txBody>
      </p:sp>
      <p:pic>
        <p:nvPicPr>
          <p:cNvPr id="3" name="Grafik 2">
            <a:extLst>
              <a:ext uri="{FF2B5EF4-FFF2-40B4-BE49-F238E27FC236}">
                <a16:creationId xmlns:a16="http://schemas.microsoft.com/office/drawing/2014/main" id="{4DBA0639-B160-4A1E-9724-220302E9173A}"/>
              </a:ext>
            </a:extLst>
          </p:cNvPr>
          <p:cNvPicPr>
            <a:picLocks noChangeAspect="1"/>
          </p:cNvPicPr>
          <p:nvPr/>
        </p:nvPicPr>
        <p:blipFill>
          <a:blip r:embed="rId3"/>
          <a:stretch>
            <a:fillRect/>
          </a:stretch>
        </p:blipFill>
        <p:spPr>
          <a:xfrm>
            <a:off x="5793306" y="1912507"/>
            <a:ext cx="5414821" cy="3496073"/>
          </a:xfrm>
          <a:prstGeom prst="rect">
            <a:avLst/>
          </a:prstGeom>
        </p:spPr>
      </p:pic>
      <p:sp>
        <p:nvSpPr>
          <p:cNvPr id="4" name="Rechteck 3">
            <a:extLst>
              <a:ext uri="{FF2B5EF4-FFF2-40B4-BE49-F238E27FC236}">
                <a16:creationId xmlns:a16="http://schemas.microsoft.com/office/drawing/2014/main" id="{347FE946-FE33-474E-8535-0C57CE094F4D}"/>
              </a:ext>
            </a:extLst>
          </p:cNvPr>
          <p:cNvSpPr/>
          <p:nvPr/>
        </p:nvSpPr>
        <p:spPr>
          <a:xfrm>
            <a:off x="838200" y="1843931"/>
            <a:ext cx="2915413" cy="369332"/>
          </a:xfrm>
          <a:prstGeom prst="rect">
            <a:avLst/>
          </a:prstGeom>
        </p:spPr>
        <p:txBody>
          <a:bodyPr wrap="none">
            <a:spAutoFit/>
          </a:bodyPr>
          <a:lstStyle/>
          <a:p>
            <a:pPr>
              <a:lnSpc>
                <a:spcPct val="100000"/>
              </a:lnSpc>
              <a:spcAft>
                <a:spcPts val="1200"/>
              </a:spcAft>
            </a:pPr>
            <a:r>
              <a:rPr lang="de-DE" dirty="0"/>
              <a:t>Ergebnis der Authentisierung</a:t>
            </a:r>
          </a:p>
        </p:txBody>
      </p:sp>
      <p:sp>
        <p:nvSpPr>
          <p:cNvPr id="8" name="Rechteck 7">
            <a:extLst>
              <a:ext uri="{FF2B5EF4-FFF2-40B4-BE49-F238E27FC236}">
                <a16:creationId xmlns:a16="http://schemas.microsoft.com/office/drawing/2014/main" id="{88BA3C89-BE74-46F1-95FC-98D090E34A35}"/>
              </a:ext>
            </a:extLst>
          </p:cNvPr>
          <p:cNvSpPr/>
          <p:nvPr/>
        </p:nvSpPr>
        <p:spPr>
          <a:xfrm>
            <a:off x="838200" y="2725822"/>
            <a:ext cx="2846776" cy="369332"/>
          </a:xfrm>
          <a:prstGeom prst="rect">
            <a:avLst/>
          </a:prstGeom>
        </p:spPr>
        <p:txBody>
          <a:bodyPr wrap="square">
            <a:spAutoFit/>
          </a:bodyPr>
          <a:lstStyle/>
          <a:p>
            <a:pPr>
              <a:lnSpc>
                <a:spcPct val="100000"/>
              </a:lnSpc>
              <a:spcAft>
                <a:spcPts val="1200"/>
              </a:spcAft>
            </a:pPr>
            <a:r>
              <a:rPr lang="de-DE" dirty="0"/>
              <a:t>Identifikation des Smart-TVs</a:t>
            </a:r>
            <a:endParaRPr lang="de-DE" sz="1400" dirty="0"/>
          </a:p>
        </p:txBody>
      </p:sp>
      <p:cxnSp>
        <p:nvCxnSpPr>
          <p:cNvPr id="14" name="Gerade Verbindung mit Pfeil 13">
            <a:extLst>
              <a:ext uri="{FF2B5EF4-FFF2-40B4-BE49-F238E27FC236}">
                <a16:creationId xmlns:a16="http://schemas.microsoft.com/office/drawing/2014/main" id="{432C19EC-B575-49FA-ADDE-6279643625BA}"/>
              </a:ext>
            </a:extLst>
          </p:cNvPr>
          <p:cNvCxnSpPr>
            <a:cxnSpLocks/>
            <a:stCxn id="4" idx="3"/>
          </p:cNvCxnSpPr>
          <p:nvPr/>
        </p:nvCxnSpPr>
        <p:spPr>
          <a:xfrm>
            <a:off x="3753613" y="2028597"/>
            <a:ext cx="203969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Rechteck 14">
            <a:extLst>
              <a:ext uri="{FF2B5EF4-FFF2-40B4-BE49-F238E27FC236}">
                <a16:creationId xmlns:a16="http://schemas.microsoft.com/office/drawing/2014/main" id="{CDA49E7B-8E78-41F9-97A0-9BD6861DB67F}"/>
              </a:ext>
            </a:extLst>
          </p:cNvPr>
          <p:cNvSpPr/>
          <p:nvPr/>
        </p:nvSpPr>
        <p:spPr>
          <a:xfrm>
            <a:off x="838200" y="3587088"/>
            <a:ext cx="2269789" cy="369332"/>
          </a:xfrm>
          <a:prstGeom prst="rect">
            <a:avLst/>
          </a:prstGeom>
        </p:spPr>
        <p:txBody>
          <a:bodyPr wrap="none">
            <a:spAutoFit/>
          </a:bodyPr>
          <a:lstStyle/>
          <a:p>
            <a:pPr>
              <a:lnSpc>
                <a:spcPct val="100000"/>
              </a:lnSpc>
              <a:spcAft>
                <a:spcPts val="1200"/>
              </a:spcAft>
            </a:pPr>
            <a:r>
              <a:rPr lang="de-DE" dirty="0"/>
              <a:t>Produktinformationen</a:t>
            </a:r>
            <a:endParaRPr lang="de-DE" sz="1400" dirty="0"/>
          </a:p>
        </p:txBody>
      </p:sp>
      <p:sp>
        <p:nvSpPr>
          <p:cNvPr id="19" name="Geschweifte Klammer links 18">
            <a:extLst>
              <a:ext uri="{FF2B5EF4-FFF2-40B4-BE49-F238E27FC236}">
                <a16:creationId xmlns:a16="http://schemas.microsoft.com/office/drawing/2014/main" id="{E48EB860-B652-40D4-8D85-5EE211A9548B}"/>
              </a:ext>
            </a:extLst>
          </p:cNvPr>
          <p:cNvSpPr/>
          <p:nvPr/>
        </p:nvSpPr>
        <p:spPr>
          <a:xfrm>
            <a:off x="4984511" y="2367800"/>
            <a:ext cx="808795" cy="279784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23" name="Verbinder: gewinkelt 22">
            <a:extLst>
              <a:ext uri="{FF2B5EF4-FFF2-40B4-BE49-F238E27FC236}">
                <a16:creationId xmlns:a16="http://schemas.microsoft.com/office/drawing/2014/main" id="{E297ED46-01C4-4409-83A1-54C46A6B25C4}"/>
              </a:ext>
            </a:extLst>
          </p:cNvPr>
          <p:cNvCxnSpPr>
            <a:stCxn id="8" idx="3"/>
          </p:cNvCxnSpPr>
          <p:nvPr/>
        </p:nvCxnSpPr>
        <p:spPr>
          <a:xfrm flipV="1">
            <a:off x="3684976" y="2234430"/>
            <a:ext cx="2107315" cy="67605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131227DE-9B9B-4427-B228-1FD0F581692D}"/>
              </a:ext>
            </a:extLst>
          </p:cNvPr>
          <p:cNvCxnSpPr>
            <a:cxnSpLocks/>
            <a:stCxn id="27" idx="3"/>
          </p:cNvCxnSpPr>
          <p:nvPr/>
        </p:nvCxnSpPr>
        <p:spPr>
          <a:xfrm>
            <a:off x="3924343" y="5310418"/>
            <a:ext cx="18679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0792391E-036A-4306-92AB-FEED802316B9}"/>
              </a:ext>
            </a:extLst>
          </p:cNvPr>
          <p:cNvSpPr/>
          <p:nvPr/>
        </p:nvSpPr>
        <p:spPr>
          <a:xfrm>
            <a:off x="907085" y="4987252"/>
            <a:ext cx="3017258" cy="646331"/>
          </a:xfrm>
          <a:prstGeom prst="rect">
            <a:avLst/>
          </a:prstGeom>
        </p:spPr>
        <p:txBody>
          <a:bodyPr wrap="square">
            <a:spAutoFit/>
          </a:bodyPr>
          <a:lstStyle/>
          <a:p>
            <a:pPr>
              <a:lnSpc>
                <a:spcPct val="100000"/>
              </a:lnSpc>
              <a:spcAft>
                <a:spcPts val="1200"/>
              </a:spcAft>
            </a:pPr>
            <a:r>
              <a:rPr lang="de-DE" dirty="0" err="1"/>
              <a:t>WebKit</a:t>
            </a:r>
            <a:r>
              <a:rPr lang="de-DE" dirty="0"/>
              <a:t>-basierter Webbrowser als Grundlage (Safari?)</a:t>
            </a:r>
            <a:endParaRPr lang="de-DE" sz="1400" dirty="0"/>
          </a:p>
        </p:txBody>
      </p:sp>
      <p:cxnSp>
        <p:nvCxnSpPr>
          <p:cNvPr id="34" name="Gerader Verbinder 33">
            <a:extLst>
              <a:ext uri="{FF2B5EF4-FFF2-40B4-BE49-F238E27FC236}">
                <a16:creationId xmlns:a16="http://schemas.microsoft.com/office/drawing/2014/main" id="{891B1E35-7022-4248-AA3D-BA3BD26EB3A4}"/>
              </a:ext>
            </a:extLst>
          </p:cNvPr>
          <p:cNvCxnSpPr>
            <a:cxnSpLocks/>
            <a:stCxn id="19" idx="1"/>
            <a:endCxn id="15" idx="3"/>
          </p:cNvCxnSpPr>
          <p:nvPr/>
        </p:nvCxnSpPr>
        <p:spPr>
          <a:xfrm flipH="1">
            <a:off x="3107989" y="3766723"/>
            <a:ext cx="1876522" cy="5031"/>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848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Analyse der Kommunikation – </a:t>
            </a:r>
            <a:r>
              <a:rPr lang="de-DE" dirty="0"/>
              <a:t>Unterteilung nach Aktivität</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34</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825625"/>
            <a:ext cx="5438844" cy="4351338"/>
          </a:xfrm>
        </p:spPr>
        <p:txBody>
          <a:bodyPr>
            <a:normAutofit/>
          </a:bodyPr>
          <a:lstStyle/>
          <a:p>
            <a:pPr>
              <a:lnSpc>
                <a:spcPct val="100000"/>
              </a:lnSpc>
              <a:spcBef>
                <a:spcPts val="600"/>
              </a:spcBef>
            </a:pPr>
            <a:r>
              <a:rPr lang="de-DE" sz="2200" dirty="0"/>
              <a:t>Anschalten des Fernsehers</a:t>
            </a:r>
          </a:p>
          <a:p>
            <a:pPr>
              <a:lnSpc>
                <a:spcPct val="100000"/>
              </a:lnSpc>
              <a:spcBef>
                <a:spcPts val="600"/>
              </a:spcBef>
            </a:pPr>
            <a:r>
              <a:rPr lang="de-DE" sz="2200" dirty="0">
                <a:solidFill>
                  <a:schemeClr val="bg1">
                    <a:lumMod val="65000"/>
                  </a:schemeClr>
                </a:solidFill>
              </a:rPr>
              <a:t>Ausschalten des Fernsehers</a:t>
            </a:r>
          </a:p>
          <a:p>
            <a:pPr>
              <a:lnSpc>
                <a:spcPct val="100000"/>
              </a:lnSpc>
              <a:spcBef>
                <a:spcPts val="600"/>
              </a:spcBef>
            </a:pPr>
            <a:r>
              <a:rPr lang="de-DE" sz="2200" dirty="0">
                <a:solidFill>
                  <a:schemeClr val="bg1">
                    <a:lumMod val="65000"/>
                  </a:schemeClr>
                </a:solidFill>
              </a:rPr>
              <a:t>Aufrufen des Hauptmenüs</a:t>
            </a:r>
          </a:p>
          <a:p>
            <a:pPr>
              <a:lnSpc>
                <a:spcPct val="100000"/>
              </a:lnSpc>
              <a:spcBef>
                <a:spcPts val="600"/>
              </a:spcBef>
            </a:pPr>
            <a:r>
              <a:rPr lang="de-DE" sz="2200" dirty="0">
                <a:solidFill>
                  <a:schemeClr val="bg1">
                    <a:lumMod val="65000"/>
                  </a:schemeClr>
                </a:solidFill>
              </a:rPr>
              <a:t>Manuelles Prüfen nach Firmware-Update</a:t>
            </a:r>
          </a:p>
          <a:p>
            <a:pPr>
              <a:lnSpc>
                <a:spcPct val="100000"/>
              </a:lnSpc>
              <a:spcBef>
                <a:spcPts val="600"/>
              </a:spcBef>
            </a:pPr>
            <a:r>
              <a:rPr lang="de-DE" sz="2200" dirty="0">
                <a:solidFill>
                  <a:schemeClr val="bg1">
                    <a:lumMod val="65000"/>
                  </a:schemeClr>
                </a:solidFill>
              </a:rPr>
              <a:t>Firmware-Download</a:t>
            </a:r>
          </a:p>
          <a:p>
            <a:pPr>
              <a:lnSpc>
                <a:spcPct val="100000"/>
              </a:lnSpc>
              <a:spcBef>
                <a:spcPts val="600"/>
              </a:spcBef>
            </a:pPr>
            <a:r>
              <a:rPr lang="de-DE" sz="2200" dirty="0">
                <a:solidFill>
                  <a:schemeClr val="bg1">
                    <a:lumMod val="65000"/>
                  </a:schemeClr>
                </a:solidFill>
              </a:rPr>
              <a:t>Starten der Netzwerkeinrichtung</a:t>
            </a:r>
          </a:p>
          <a:p>
            <a:pPr>
              <a:lnSpc>
                <a:spcPct val="100000"/>
              </a:lnSpc>
              <a:spcBef>
                <a:spcPts val="600"/>
              </a:spcBef>
            </a:pPr>
            <a:r>
              <a:rPr lang="de-DE" sz="2200" dirty="0">
                <a:solidFill>
                  <a:schemeClr val="bg1">
                    <a:lumMod val="65000"/>
                  </a:schemeClr>
                </a:solidFill>
              </a:rPr>
              <a:t>Geräteerkennung im Netzwerk durch UPnP</a:t>
            </a:r>
          </a:p>
          <a:p>
            <a:pPr>
              <a:lnSpc>
                <a:spcPct val="100000"/>
              </a:lnSpc>
              <a:spcBef>
                <a:spcPts val="600"/>
              </a:spcBef>
            </a:pPr>
            <a:r>
              <a:rPr lang="de-DE" sz="2200" dirty="0">
                <a:solidFill>
                  <a:schemeClr val="bg1">
                    <a:lumMod val="65000"/>
                  </a:schemeClr>
                </a:solidFill>
              </a:rPr>
              <a:t>Starten der App „Smart IPTV“</a:t>
            </a:r>
          </a:p>
        </p:txBody>
      </p:sp>
      <p:graphicFrame>
        <p:nvGraphicFramePr>
          <p:cNvPr id="16" name="Tabelle 15">
            <a:extLst>
              <a:ext uri="{FF2B5EF4-FFF2-40B4-BE49-F238E27FC236}">
                <a16:creationId xmlns:a16="http://schemas.microsoft.com/office/drawing/2014/main" id="{2105519D-B96F-4E15-851C-BC71ED5B1A96}"/>
              </a:ext>
            </a:extLst>
          </p:cNvPr>
          <p:cNvGraphicFramePr>
            <a:graphicFrameLocks noGrp="1"/>
          </p:cNvGraphicFramePr>
          <p:nvPr>
            <p:extLst>
              <p:ext uri="{D42A27DB-BD31-4B8C-83A1-F6EECF244321}">
                <p14:modId xmlns:p14="http://schemas.microsoft.com/office/powerpoint/2010/main" val="3865375087"/>
              </p:ext>
            </p:extLst>
          </p:nvPr>
        </p:nvGraphicFramePr>
        <p:xfrm>
          <a:off x="6142407" y="1825625"/>
          <a:ext cx="5394157" cy="1715520"/>
        </p:xfrm>
        <a:graphic>
          <a:graphicData uri="http://schemas.openxmlformats.org/drawingml/2006/table">
            <a:tbl>
              <a:tblPr firstRow="1" firstCol="1" bandRow="1">
                <a:tableStyleId>{5C22544A-7EE6-4342-B048-85BDC9FD1C3A}</a:tableStyleId>
              </a:tblPr>
              <a:tblGrid>
                <a:gridCol w="5394157">
                  <a:extLst>
                    <a:ext uri="{9D8B030D-6E8A-4147-A177-3AD203B41FA5}">
                      <a16:colId xmlns:a16="http://schemas.microsoft.com/office/drawing/2014/main" val="3094094974"/>
                    </a:ext>
                  </a:extLst>
                </a:gridCol>
              </a:tblGrid>
              <a:tr h="0">
                <a:tc>
                  <a:txBody>
                    <a:bodyPr/>
                    <a:lstStyle/>
                    <a:p>
                      <a:pPr>
                        <a:lnSpc>
                          <a:spcPct val="115000"/>
                        </a:lnSpc>
                        <a:spcAft>
                          <a:spcPts val="0"/>
                        </a:spcAft>
                      </a:pPr>
                      <a:r>
                        <a:rPr lang="de-DE" sz="1300" b="1">
                          <a:solidFill>
                            <a:schemeClr val="tx1"/>
                          </a:solidFill>
                          <a:effectLst/>
                        </a:rPr>
                        <a:t>http://DE.lgtvsdp.com/rest/sdp/v3.0/c2.5/authentication.xml</a:t>
                      </a:r>
                      <a:endParaRPr lang="de-DE"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7851722"/>
                  </a:ext>
                </a:extLst>
              </a:tr>
              <a:tr h="0">
                <a:tc>
                  <a:txBody>
                    <a:bodyPr/>
                    <a:lstStyle/>
                    <a:p>
                      <a:pPr>
                        <a:lnSpc>
                          <a:spcPct val="115000"/>
                        </a:lnSpc>
                        <a:spcAft>
                          <a:spcPts val="0"/>
                        </a:spcAft>
                      </a:pPr>
                      <a:r>
                        <a:rPr lang="de-DE" sz="1300" b="1">
                          <a:solidFill>
                            <a:schemeClr val="tx1"/>
                          </a:solidFill>
                          <a:effectLst/>
                        </a:rPr>
                        <a:t>http://DE.lgtvsdp.com/rest/sdp/v3.0/c2.5/account/terms.xml?newterms=Y</a:t>
                      </a:r>
                      <a:endParaRPr lang="de-DE"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2521312"/>
                  </a:ext>
                </a:extLst>
              </a:tr>
              <a:tr h="0">
                <a:tc>
                  <a:txBody>
                    <a:bodyPr/>
                    <a:lstStyle/>
                    <a:p>
                      <a:pPr>
                        <a:lnSpc>
                          <a:spcPct val="115000"/>
                        </a:lnSpc>
                        <a:spcAft>
                          <a:spcPts val="0"/>
                        </a:spcAft>
                      </a:pPr>
                      <a:r>
                        <a:rPr lang="de-DE" sz="1300" b="1" dirty="0">
                          <a:solidFill>
                            <a:schemeClr val="tx1"/>
                          </a:solidFill>
                          <a:effectLst/>
                        </a:rPr>
                        <a:t>http://DE.lgtvsdp.com/rest/sdp/v3.0/c2.5/contentStore/packageList.xml</a:t>
                      </a: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0644338"/>
                  </a:ext>
                </a:extLst>
              </a:tr>
              <a:tr h="0">
                <a:tc>
                  <a:txBody>
                    <a:bodyPr/>
                    <a:lstStyle/>
                    <a:p>
                      <a:pPr>
                        <a:lnSpc>
                          <a:spcPct val="115000"/>
                        </a:lnSpc>
                        <a:spcAft>
                          <a:spcPts val="0"/>
                        </a:spcAft>
                      </a:pPr>
                      <a:r>
                        <a:rPr lang="de-DE" sz="1300" b="1">
                          <a:solidFill>
                            <a:schemeClr val="tx1"/>
                          </a:solidFill>
                          <a:effectLst/>
                        </a:rPr>
                        <a:t>http://DE.lgtvsdp.com/rest/sdp/v3.0/c2.5/log/deviceLog.xml</a:t>
                      </a:r>
                      <a:endParaRPr lang="de-DE"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254351"/>
                  </a:ext>
                </a:extLst>
              </a:tr>
              <a:tr h="0">
                <a:tc>
                  <a:txBody>
                    <a:bodyPr/>
                    <a:lstStyle/>
                    <a:p>
                      <a:pPr>
                        <a:lnSpc>
                          <a:spcPct val="115000"/>
                        </a:lnSpc>
                        <a:spcAft>
                          <a:spcPts val="0"/>
                        </a:spcAft>
                      </a:pPr>
                      <a:r>
                        <a:rPr lang="de-DE" sz="1300" b="1" dirty="0">
                          <a:solidFill>
                            <a:schemeClr val="tx1"/>
                          </a:solidFill>
                          <a:effectLst/>
                        </a:rPr>
                        <a:t>http://DE.lgtvsdp.com/rest/sdp/v3.0/c2.5/country.xml</a:t>
                      </a: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1061102"/>
                  </a:ext>
                </a:extLst>
              </a:tr>
              <a:tr h="0">
                <a:tc>
                  <a:txBody>
                    <a:bodyPr/>
                    <a:lstStyle/>
                    <a:p>
                      <a:pPr>
                        <a:lnSpc>
                          <a:spcPct val="115000"/>
                        </a:lnSpc>
                        <a:spcAft>
                          <a:spcPts val="0"/>
                        </a:spcAft>
                      </a:pPr>
                      <a:r>
                        <a:rPr lang="de-DE" sz="1300" b="1" dirty="0">
                          <a:solidFill>
                            <a:schemeClr val="tx1"/>
                          </a:solidFill>
                          <a:effectLst/>
                        </a:rPr>
                        <a:t>http://DE.lgtvsdp.com/rest/sdp/v3.0/c2.5/account/topemaildomain.xml?</a:t>
                      </a: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324419"/>
                  </a:ext>
                </a:extLst>
              </a:tr>
              <a:tr h="0">
                <a:tc>
                  <a:txBody>
                    <a:bodyPr/>
                    <a:lstStyle/>
                    <a:p>
                      <a:pPr>
                        <a:lnSpc>
                          <a:spcPct val="115000"/>
                        </a:lnSpc>
                        <a:spcAft>
                          <a:spcPts val="0"/>
                        </a:spcAft>
                      </a:pPr>
                      <a:r>
                        <a:rPr lang="de-DE" sz="1300" b="1">
                          <a:solidFill>
                            <a:schemeClr val="tx1"/>
                          </a:solidFill>
                          <a:effectLst/>
                        </a:rPr>
                        <a:t>http://DE.lgtvsdp.com/rest/appstore/v2.5/device/hardwarefeature.xml</a:t>
                      </a:r>
                      <a:endParaRPr lang="de-DE"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715580"/>
                  </a:ext>
                </a:extLst>
              </a:tr>
              <a:tr h="0">
                <a:tc>
                  <a:txBody>
                    <a:bodyPr/>
                    <a:lstStyle/>
                    <a:p>
                      <a:pPr>
                        <a:lnSpc>
                          <a:spcPct val="115000"/>
                        </a:lnSpc>
                        <a:spcAft>
                          <a:spcPts val="0"/>
                        </a:spcAft>
                      </a:pPr>
                      <a:r>
                        <a:rPr lang="de-DE" sz="1300" b="1" dirty="0">
                          <a:solidFill>
                            <a:schemeClr val="tx1"/>
                          </a:solidFill>
                          <a:effectLst/>
                        </a:rPr>
                        <a:t>http://DE.lgtvsdp.com/rest/sdp/v3.0/c2.5/myApps.xml</a:t>
                      </a: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428628"/>
                  </a:ext>
                </a:extLst>
              </a:tr>
            </a:tbl>
          </a:graphicData>
        </a:graphic>
      </p:graphicFrame>
    </p:spTree>
    <p:extLst>
      <p:ext uri="{BB962C8B-B14F-4D97-AF65-F5344CB8AC3E}">
        <p14:creationId xmlns:p14="http://schemas.microsoft.com/office/powerpoint/2010/main" val="2442178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Analyse der Kommunikation – </a:t>
            </a:r>
            <a:r>
              <a:rPr lang="de-DE" dirty="0"/>
              <a:t>Unterteilung nach Aktivität</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35</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825625"/>
            <a:ext cx="5438844" cy="4351338"/>
          </a:xfrm>
        </p:spPr>
        <p:txBody>
          <a:bodyPr>
            <a:normAutofit/>
          </a:bodyPr>
          <a:lstStyle/>
          <a:p>
            <a:pPr>
              <a:lnSpc>
                <a:spcPct val="100000"/>
              </a:lnSpc>
              <a:spcBef>
                <a:spcPts val="600"/>
              </a:spcBef>
            </a:pPr>
            <a:r>
              <a:rPr lang="de-DE" sz="2200" dirty="0">
                <a:solidFill>
                  <a:schemeClr val="bg1">
                    <a:lumMod val="65000"/>
                  </a:schemeClr>
                </a:solidFill>
              </a:rPr>
              <a:t>Anschalten des Fernsehers</a:t>
            </a:r>
          </a:p>
          <a:p>
            <a:pPr>
              <a:lnSpc>
                <a:spcPct val="100000"/>
              </a:lnSpc>
              <a:spcBef>
                <a:spcPts val="600"/>
              </a:spcBef>
            </a:pPr>
            <a:r>
              <a:rPr lang="de-DE" sz="2200" dirty="0"/>
              <a:t>Ausschalten des Fernsehers</a:t>
            </a:r>
          </a:p>
          <a:p>
            <a:pPr>
              <a:lnSpc>
                <a:spcPct val="100000"/>
              </a:lnSpc>
              <a:spcBef>
                <a:spcPts val="600"/>
              </a:spcBef>
            </a:pPr>
            <a:r>
              <a:rPr lang="de-DE" sz="2200" dirty="0">
                <a:solidFill>
                  <a:schemeClr val="bg1">
                    <a:lumMod val="65000"/>
                  </a:schemeClr>
                </a:solidFill>
              </a:rPr>
              <a:t>Aufrufen des Hauptmenüs</a:t>
            </a:r>
          </a:p>
          <a:p>
            <a:pPr>
              <a:lnSpc>
                <a:spcPct val="100000"/>
              </a:lnSpc>
              <a:spcBef>
                <a:spcPts val="600"/>
              </a:spcBef>
            </a:pPr>
            <a:r>
              <a:rPr lang="de-DE" sz="2200" dirty="0">
                <a:solidFill>
                  <a:schemeClr val="bg1">
                    <a:lumMod val="65000"/>
                  </a:schemeClr>
                </a:solidFill>
              </a:rPr>
              <a:t>Manuelles Prüfen nach Firmware-Update</a:t>
            </a:r>
          </a:p>
          <a:p>
            <a:pPr>
              <a:lnSpc>
                <a:spcPct val="100000"/>
              </a:lnSpc>
              <a:spcBef>
                <a:spcPts val="600"/>
              </a:spcBef>
            </a:pPr>
            <a:r>
              <a:rPr lang="de-DE" sz="2200" dirty="0">
                <a:solidFill>
                  <a:schemeClr val="bg1">
                    <a:lumMod val="65000"/>
                  </a:schemeClr>
                </a:solidFill>
              </a:rPr>
              <a:t>Firmware-Download</a:t>
            </a:r>
          </a:p>
          <a:p>
            <a:pPr>
              <a:lnSpc>
                <a:spcPct val="100000"/>
              </a:lnSpc>
              <a:spcBef>
                <a:spcPts val="600"/>
              </a:spcBef>
            </a:pPr>
            <a:r>
              <a:rPr lang="de-DE" sz="2200" dirty="0">
                <a:solidFill>
                  <a:schemeClr val="bg1">
                    <a:lumMod val="65000"/>
                  </a:schemeClr>
                </a:solidFill>
              </a:rPr>
              <a:t>Starten der Netzwerkeinrichtung</a:t>
            </a:r>
          </a:p>
          <a:p>
            <a:pPr>
              <a:lnSpc>
                <a:spcPct val="100000"/>
              </a:lnSpc>
              <a:spcBef>
                <a:spcPts val="600"/>
              </a:spcBef>
            </a:pPr>
            <a:r>
              <a:rPr lang="de-DE" sz="2200" dirty="0">
                <a:solidFill>
                  <a:schemeClr val="bg1">
                    <a:lumMod val="65000"/>
                  </a:schemeClr>
                </a:solidFill>
              </a:rPr>
              <a:t>Geräteerkennung im Netzwerk durch UPnP</a:t>
            </a:r>
          </a:p>
          <a:p>
            <a:pPr>
              <a:lnSpc>
                <a:spcPct val="100000"/>
              </a:lnSpc>
              <a:spcBef>
                <a:spcPts val="600"/>
              </a:spcBef>
            </a:pPr>
            <a:r>
              <a:rPr lang="de-DE" sz="2200" dirty="0">
                <a:solidFill>
                  <a:schemeClr val="bg1">
                    <a:lumMod val="65000"/>
                  </a:schemeClr>
                </a:solidFill>
              </a:rPr>
              <a:t>Starten der App „Smart IPTV“</a:t>
            </a:r>
          </a:p>
        </p:txBody>
      </p:sp>
      <p:graphicFrame>
        <p:nvGraphicFramePr>
          <p:cNvPr id="16" name="Tabelle 15">
            <a:extLst>
              <a:ext uri="{FF2B5EF4-FFF2-40B4-BE49-F238E27FC236}">
                <a16:creationId xmlns:a16="http://schemas.microsoft.com/office/drawing/2014/main" id="{2105519D-B96F-4E15-851C-BC71ED5B1A96}"/>
              </a:ext>
            </a:extLst>
          </p:cNvPr>
          <p:cNvGraphicFramePr>
            <a:graphicFrameLocks noGrp="1"/>
          </p:cNvGraphicFramePr>
          <p:nvPr>
            <p:extLst>
              <p:ext uri="{D42A27DB-BD31-4B8C-83A1-F6EECF244321}">
                <p14:modId xmlns:p14="http://schemas.microsoft.com/office/powerpoint/2010/main" val="4293041149"/>
              </p:ext>
            </p:extLst>
          </p:nvPr>
        </p:nvGraphicFramePr>
        <p:xfrm>
          <a:off x="6142407" y="1825625"/>
          <a:ext cx="5394157" cy="1715520"/>
        </p:xfrm>
        <a:graphic>
          <a:graphicData uri="http://schemas.openxmlformats.org/drawingml/2006/table">
            <a:tbl>
              <a:tblPr firstRow="1" firstCol="1" bandRow="1">
                <a:tableStyleId>{5C22544A-7EE6-4342-B048-85BDC9FD1C3A}</a:tableStyleId>
              </a:tblPr>
              <a:tblGrid>
                <a:gridCol w="5394157">
                  <a:extLst>
                    <a:ext uri="{9D8B030D-6E8A-4147-A177-3AD203B41FA5}">
                      <a16:colId xmlns:a16="http://schemas.microsoft.com/office/drawing/2014/main" val="3094094974"/>
                    </a:ext>
                  </a:extLst>
                </a:gridCol>
              </a:tblGrid>
              <a:tr h="0">
                <a:tc>
                  <a:txBody>
                    <a:bodyPr/>
                    <a:lstStyle/>
                    <a:p>
                      <a:pPr>
                        <a:lnSpc>
                          <a:spcPct val="115000"/>
                        </a:lnSpc>
                        <a:spcAft>
                          <a:spcPts val="0"/>
                        </a:spcAft>
                      </a:pPr>
                      <a:r>
                        <a:rPr lang="de-DE" sz="1300" b="1" dirty="0">
                          <a:solidFill>
                            <a:schemeClr val="tx1"/>
                          </a:solidFill>
                          <a:effectLst/>
                        </a:rPr>
                        <a:t>http://DE.lgtvsdp.com/rest/sdp/v3.0/c2.5/authentication.xml</a:t>
                      </a: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7851722"/>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2521312"/>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0644338"/>
                  </a:ext>
                </a:extLst>
              </a:tr>
              <a:tr h="0">
                <a:tc>
                  <a:txBody>
                    <a:bodyPr/>
                    <a:lstStyle/>
                    <a:p>
                      <a:pPr>
                        <a:lnSpc>
                          <a:spcPct val="115000"/>
                        </a:lnSpc>
                        <a:spcAft>
                          <a:spcPts val="0"/>
                        </a:spcAft>
                      </a:pPr>
                      <a:endParaRPr lang="de-DE"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254351"/>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1061102"/>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324419"/>
                  </a:ext>
                </a:extLst>
              </a:tr>
              <a:tr h="0">
                <a:tc>
                  <a:txBody>
                    <a:bodyPr/>
                    <a:lstStyle/>
                    <a:p>
                      <a:pPr>
                        <a:lnSpc>
                          <a:spcPct val="115000"/>
                        </a:lnSpc>
                        <a:spcAft>
                          <a:spcPts val="0"/>
                        </a:spcAft>
                      </a:pPr>
                      <a:endParaRPr lang="de-DE"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715580"/>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428628"/>
                  </a:ext>
                </a:extLst>
              </a:tr>
            </a:tbl>
          </a:graphicData>
        </a:graphic>
      </p:graphicFrame>
    </p:spTree>
    <p:extLst>
      <p:ext uri="{BB962C8B-B14F-4D97-AF65-F5344CB8AC3E}">
        <p14:creationId xmlns:p14="http://schemas.microsoft.com/office/powerpoint/2010/main" val="3956470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Analyse der Kommunikation – </a:t>
            </a:r>
            <a:r>
              <a:rPr lang="de-DE" dirty="0"/>
              <a:t>Unterteilung nach Aktivität</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36</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825625"/>
            <a:ext cx="5438844" cy="4351338"/>
          </a:xfrm>
        </p:spPr>
        <p:txBody>
          <a:bodyPr>
            <a:normAutofit/>
          </a:bodyPr>
          <a:lstStyle/>
          <a:p>
            <a:pPr>
              <a:lnSpc>
                <a:spcPct val="100000"/>
              </a:lnSpc>
              <a:spcBef>
                <a:spcPts val="600"/>
              </a:spcBef>
            </a:pPr>
            <a:r>
              <a:rPr lang="de-DE" sz="2200" dirty="0">
                <a:solidFill>
                  <a:schemeClr val="bg1">
                    <a:lumMod val="65000"/>
                  </a:schemeClr>
                </a:solidFill>
              </a:rPr>
              <a:t>Anschalten des Fernsehers</a:t>
            </a:r>
          </a:p>
          <a:p>
            <a:pPr>
              <a:lnSpc>
                <a:spcPct val="100000"/>
              </a:lnSpc>
              <a:spcBef>
                <a:spcPts val="600"/>
              </a:spcBef>
            </a:pPr>
            <a:r>
              <a:rPr lang="de-DE" sz="2200" dirty="0">
                <a:solidFill>
                  <a:schemeClr val="bg1">
                    <a:lumMod val="65000"/>
                  </a:schemeClr>
                </a:solidFill>
              </a:rPr>
              <a:t>Ausschalten des Fernsehers</a:t>
            </a:r>
          </a:p>
          <a:p>
            <a:pPr>
              <a:lnSpc>
                <a:spcPct val="100000"/>
              </a:lnSpc>
              <a:spcBef>
                <a:spcPts val="600"/>
              </a:spcBef>
            </a:pPr>
            <a:r>
              <a:rPr lang="de-DE" sz="2200" dirty="0"/>
              <a:t>Aufrufen des Hauptmenüs</a:t>
            </a:r>
          </a:p>
          <a:p>
            <a:pPr>
              <a:lnSpc>
                <a:spcPct val="100000"/>
              </a:lnSpc>
              <a:spcBef>
                <a:spcPts val="600"/>
              </a:spcBef>
            </a:pPr>
            <a:r>
              <a:rPr lang="de-DE" sz="2200" dirty="0">
                <a:solidFill>
                  <a:schemeClr val="bg1">
                    <a:lumMod val="65000"/>
                  </a:schemeClr>
                </a:solidFill>
              </a:rPr>
              <a:t>Manuelles Prüfen nach Firmware-Update</a:t>
            </a:r>
          </a:p>
          <a:p>
            <a:pPr>
              <a:lnSpc>
                <a:spcPct val="100000"/>
              </a:lnSpc>
              <a:spcBef>
                <a:spcPts val="600"/>
              </a:spcBef>
            </a:pPr>
            <a:r>
              <a:rPr lang="de-DE" sz="2200" dirty="0">
                <a:solidFill>
                  <a:schemeClr val="bg1">
                    <a:lumMod val="65000"/>
                  </a:schemeClr>
                </a:solidFill>
              </a:rPr>
              <a:t>Firmware-Download</a:t>
            </a:r>
          </a:p>
          <a:p>
            <a:pPr>
              <a:lnSpc>
                <a:spcPct val="100000"/>
              </a:lnSpc>
              <a:spcBef>
                <a:spcPts val="600"/>
              </a:spcBef>
            </a:pPr>
            <a:r>
              <a:rPr lang="de-DE" sz="2200" dirty="0">
                <a:solidFill>
                  <a:schemeClr val="bg1">
                    <a:lumMod val="65000"/>
                  </a:schemeClr>
                </a:solidFill>
              </a:rPr>
              <a:t>Starten der Netzwerkeinrichtung</a:t>
            </a:r>
          </a:p>
          <a:p>
            <a:pPr>
              <a:lnSpc>
                <a:spcPct val="100000"/>
              </a:lnSpc>
              <a:spcBef>
                <a:spcPts val="600"/>
              </a:spcBef>
            </a:pPr>
            <a:r>
              <a:rPr lang="de-DE" sz="2200" dirty="0">
                <a:solidFill>
                  <a:schemeClr val="bg1">
                    <a:lumMod val="65000"/>
                  </a:schemeClr>
                </a:solidFill>
              </a:rPr>
              <a:t>Geräteerkennung im Netzwerk durch UPnP</a:t>
            </a:r>
          </a:p>
          <a:p>
            <a:pPr>
              <a:lnSpc>
                <a:spcPct val="100000"/>
              </a:lnSpc>
              <a:spcBef>
                <a:spcPts val="600"/>
              </a:spcBef>
            </a:pPr>
            <a:r>
              <a:rPr lang="de-DE" sz="2200" dirty="0">
                <a:solidFill>
                  <a:schemeClr val="bg1">
                    <a:lumMod val="65000"/>
                  </a:schemeClr>
                </a:solidFill>
              </a:rPr>
              <a:t>Starten der App „Smart IPTV“</a:t>
            </a:r>
          </a:p>
        </p:txBody>
      </p:sp>
      <p:graphicFrame>
        <p:nvGraphicFramePr>
          <p:cNvPr id="16" name="Tabelle 15">
            <a:extLst>
              <a:ext uri="{FF2B5EF4-FFF2-40B4-BE49-F238E27FC236}">
                <a16:creationId xmlns:a16="http://schemas.microsoft.com/office/drawing/2014/main" id="{2105519D-B96F-4E15-851C-BC71ED5B1A96}"/>
              </a:ext>
            </a:extLst>
          </p:cNvPr>
          <p:cNvGraphicFramePr>
            <a:graphicFrameLocks noGrp="1"/>
          </p:cNvGraphicFramePr>
          <p:nvPr>
            <p:extLst>
              <p:ext uri="{D42A27DB-BD31-4B8C-83A1-F6EECF244321}">
                <p14:modId xmlns:p14="http://schemas.microsoft.com/office/powerpoint/2010/main" val="3147001858"/>
              </p:ext>
            </p:extLst>
          </p:nvPr>
        </p:nvGraphicFramePr>
        <p:xfrm>
          <a:off x="6142407" y="1825625"/>
          <a:ext cx="5394157" cy="670116"/>
        </p:xfrm>
        <a:graphic>
          <a:graphicData uri="http://schemas.openxmlformats.org/drawingml/2006/table">
            <a:tbl>
              <a:tblPr firstRow="1" firstCol="1" bandRow="1">
                <a:tableStyleId>{5C22544A-7EE6-4342-B048-85BDC9FD1C3A}</a:tableStyleId>
              </a:tblPr>
              <a:tblGrid>
                <a:gridCol w="5394157">
                  <a:extLst>
                    <a:ext uri="{9D8B030D-6E8A-4147-A177-3AD203B41FA5}">
                      <a16:colId xmlns:a16="http://schemas.microsoft.com/office/drawing/2014/main" val="3094094974"/>
                    </a:ext>
                  </a:extLst>
                </a:gridCol>
              </a:tblGrid>
              <a:tr h="0">
                <a:tc>
                  <a:txBody>
                    <a:bodyPr/>
                    <a:lstStyle/>
                    <a:p>
                      <a:pPr>
                        <a:lnSpc>
                          <a:spcPct val="115000"/>
                        </a:lnSpc>
                        <a:spcAft>
                          <a:spcPts val="0"/>
                        </a:spcAft>
                      </a:pPr>
                      <a:r>
                        <a:rPr lang="de-DE" sz="1300" b="1" dirty="0">
                          <a:solidFill>
                            <a:schemeClr val="tx1"/>
                          </a:solidFill>
                          <a:effectLst/>
                        </a:rPr>
                        <a:t>http://DE.lgtvsdp.com/rest/sdp/v3.0/c2.5/home.xml?content_store_version=0001.0208&amp;card_name=home_lg_apps,home_3d_zone,home_game_world,home_pentouch_world,home_naver_info</a:t>
                      </a: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7851722"/>
                  </a:ext>
                </a:extLst>
              </a:tr>
            </a:tbl>
          </a:graphicData>
        </a:graphic>
      </p:graphicFrame>
    </p:spTree>
    <p:extLst>
      <p:ext uri="{BB962C8B-B14F-4D97-AF65-F5344CB8AC3E}">
        <p14:creationId xmlns:p14="http://schemas.microsoft.com/office/powerpoint/2010/main" val="3653660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Analyse der Kommunikation – </a:t>
            </a:r>
            <a:r>
              <a:rPr lang="de-DE" dirty="0"/>
              <a:t>Unterteilung nach Aktivität</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37</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825625"/>
            <a:ext cx="5438844" cy="4351338"/>
          </a:xfrm>
        </p:spPr>
        <p:txBody>
          <a:bodyPr>
            <a:normAutofit/>
          </a:bodyPr>
          <a:lstStyle/>
          <a:p>
            <a:pPr>
              <a:lnSpc>
                <a:spcPct val="100000"/>
              </a:lnSpc>
              <a:spcBef>
                <a:spcPts val="600"/>
              </a:spcBef>
            </a:pPr>
            <a:r>
              <a:rPr lang="de-DE" sz="2200" dirty="0">
                <a:solidFill>
                  <a:schemeClr val="bg1">
                    <a:lumMod val="65000"/>
                  </a:schemeClr>
                </a:solidFill>
              </a:rPr>
              <a:t>Anschalten des Fernsehers</a:t>
            </a:r>
          </a:p>
          <a:p>
            <a:pPr>
              <a:lnSpc>
                <a:spcPct val="100000"/>
              </a:lnSpc>
              <a:spcBef>
                <a:spcPts val="600"/>
              </a:spcBef>
            </a:pPr>
            <a:r>
              <a:rPr lang="de-DE" sz="2200" dirty="0">
                <a:solidFill>
                  <a:schemeClr val="bg1">
                    <a:lumMod val="65000"/>
                  </a:schemeClr>
                </a:solidFill>
              </a:rPr>
              <a:t>Ausschalten des Fernsehers</a:t>
            </a:r>
          </a:p>
          <a:p>
            <a:pPr>
              <a:lnSpc>
                <a:spcPct val="100000"/>
              </a:lnSpc>
              <a:spcBef>
                <a:spcPts val="600"/>
              </a:spcBef>
            </a:pPr>
            <a:r>
              <a:rPr lang="de-DE" sz="2200" dirty="0">
                <a:solidFill>
                  <a:schemeClr val="bg1">
                    <a:lumMod val="65000"/>
                  </a:schemeClr>
                </a:solidFill>
              </a:rPr>
              <a:t>Aufrufen des Hauptmenüs</a:t>
            </a:r>
          </a:p>
          <a:p>
            <a:pPr>
              <a:lnSpc>
                <a:spcPct val="100000"/>
              </a:lnSpc>
              <a:spcBef>
                <a:spcPts val="600"/>
              </a:spcBef>
            </a:pPr>
            <a:r>
              <a:rPr lang="de-DE" sz="2200" dirty="0"/>
              <a:t>Manuelles Prüfen nach Firmware-Update</a:t>
            </a:r>
          </a:p>
          <a:p>
            <a:pPr>
              <a:lnSpc>
                <a:spcPct val="100000"/>
              </a:lnSpc>
              <a:spcBef>
                <a:spcPts val="600"/>
              </a:spcBef>
            </a:pPr>
            <a:r>
              <a:rPr lang="de-DE" sz="2200" dirty="0">
                <a:solidFill>
                  <a:schemeClr val="bg1">
                    <a:lumMod val="65000"/>
                  </a:schemeClr>
                </a:solidFill>
              </a:rPr>
              <a:t>Firmware-Download</a:t>
            </a:r>
          </a:p>
          <a:p>
            <a:pPr>
              <a:lnSpc>
                <a:spcPct val="100000"/>
              </a:lnSpc>
              <a:spcBef>
                <a:spcPts val="600"/>
              </a:spcBef>
            </a:pPr>
            <a:r>
              <a:rPr lang="de-DE" sz="2200" dirty="0">
                <a:solidFill>
                  <a:schemeClr val="bg1">
                    <a:lumMod val="65000"/>
                  </a:schemeClr>
                </a:solidFill>
              </a:rPr>
              <a:t>Starten der Netzwerkeinrichtung</a:t>
            </a:r>
          </a:p>
          <a:p>
            <a:pPr>
              <a:lnSpc>
                <a:spcPct val="100000"/>
              </a:lnSpc>
              <a:spcBef>
                <a:spcPts val="600"/>
              </a:spcBef>
            </a:pPr>
            <a:r>
              <a:rPr lang="de-DE" sz="2200" dirty="0">
                <a:solidFill>
                  <a:schemeClr val="bg1">
                    <a:lumMod val="65000"/>
                  </a:schemeClr>
                </a:solidFill>
              </a:rPr>
              <a:t>Geräteerkennung im Netzwerk durch UPnP</a:t>
            </a:r>
          </a:p>
          <a:p>
            <a:pPr>
              <a:lnSpc>
                <a:spcPct val="100000"/>
              </a:lnSpc>
              <a:spcBef>
                <a:spcPts val="600"/>
              </a:spcBef>
            </a:pPr>
            <a:r>
              <a:rPr lang="de-DE" sz="2200" dirty="0">
                <a:solidFill>
                  <a:schemeClr val="bg1">
                    <a:lumMod val="65000"/>
                  </a:schemeClr>
                </a:solidFill>
              </a:rPr>
              <a:t>Starten der App „Smart IPTV“</a:t>
            </a:r>
          </a:p>
        </p:txBody>
      </p:sp>
      <p:graphicFrame>
        <p:nvGraphicFramePr>
          <p:cNvPr id="16" name="Tabelle 15">
            <a:extLst>
              <a:ext uri="{FF2B5EF4-FFF2-40B4-BE49-F238E27FC236}">
                <a16:creationId xmlns:a16="http://schemas.microsoft.com/office/drawing/2014/main" id="{2105519D-B96F-4E15-851C-BC71ED5B1A96}"/>
              </a:ext>
            </a:extLst>
          </p:cNvPr>
          <p:cNvGraphicFramePr>
            <a:graphicFrameLocks noGrp="1"/>
          </p:cNvGraphicFramePr>
          <p:nvPr>
            <p:extLst>
              <p:ext uri="{D42A27DB-BD31-4B8C-83A1-F6EECF244321}">
                <p14:modId xmlns:p14="http://schemas.microsoft.com/office/powerpoint/2010/main" val="549879075"/>
              </p:ext>
            </p:extLst>
          </p:nvPr>
        </p:nvGraphicFramePr>
        <p:xfrm>
          <a:off x="6142407" y="1825625"/>
          <a:ext cx="5394157" cy="1929960"/>
        </p:xfrm>
        <a:graphic>
          <a:graphicData uri="http://schemas.openxmlformats.org/drawingml/2006/table">
            <a:tbl>
              <a:tblPr firstRow="1" firstCol="1" bandRow="1">
                <a:tableStyleId>{5C22544A-7EE6-4342-B048-85BDC9FD1C3A}</a:tableStyleId>
              </a:tblPr>
              <a:tblGrid>
                <a:gridCol w="5394157">
                  <a:extLst>
                    <a:ext uri="{9D8B030D-6E8A-4147-A177-3AD203B41FA5}">
                      <a16:colId xmlns:a16="http://schemas.microsoft.com/office/drawing/2014/main" val="3094094974"/>
                    </a:ext>
                  </a:extLst>
                </a:gridCol>
              </a:tblGrid>
              <a:tr h="0">
                <a:tc>
                  <a:txBody>
                    <a:bodyPr/>
                    <a:lstStyle/>
                    <a:p>
                      <a:pPr>
                        <a:lnSpc>
                          <a:spcPct val="115000"/>
                        </a:lnSpc>
                        <a:spcAft>
                          <a:spcPts val="0"/>
                        </a:spcAft>
                      </a:pPr>
                      <a:r>
                        <a:rPr lang="de-DE" sz="1300" b="1" dirty="0">
                          <a:solidFill>
                            <a:schemeClr val="tx1"/>
                          </a:solidFill>
                          <a:effectLst/>
                        </a:rPr>
                        <a:t>http://snu.lge.com:80/CheckSWManualUpdate.laf</a:t>
                      </a: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7851722"/>
                  </a:ext>
                </a:extLst>
              </a:tr>
              <a:tr h="0">
                <a:tc>
                  <a:txBody>
                    <a:bodyPr/>
                    <a:lstStyle/>
                    <a:p>
                      <a:pPr>
                        <a:lnSpc>
                          <a:spcPct val="115000"/>
                        </a:lnSpc>
                        <a:spcAft>
                          <a:spcPts val="0"/>
                        </a:spcAft>
                      </a:pPr>
                      <a:r>
                        <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http://snu.lge.com:80/CheckSWAutoUpdate.laf</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3339636"/>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2521312"/>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0644338"/>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254351"/>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1061102"/>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324419"/>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715580"/>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428628"/>
                  </a:ext>
                </a:extLst>
              </a:tr>
            </a:tbl>
          </a:graphicData>
        </a:graphic>
      </p:graphicFrame>
      <p:sp>
        <p:nvSpPr>
          <p:cNvPr id="3" name="Rechteck 2">
            <a:extLst>
              <a:ext uri="{FF2B5EF4-FFF2-40B4-BE49-F238E27FC236}">
                <a16:creationId xmlns:a16="http://schemas.microsoft.com/office/drawing/2014/main" id="{6CD6283D-91F1-4206-B8A9-ACB929D42AD8}"/>
              </a:ext>
            </a:extLst>
          </p:cNvPr>
          <p:cNvSpPr/>
          <p:nvPr/>
        </p:nvSpPr>
        <p:spPr>
          <a:xfrm>
            <a:off x="5605570" y="2689781"/>
            <a:ext cx="4707212" cy="2817694"/>
          </a:xfrm>
          <a:prstGeom prst="rect">
            <a:avLst/>
          </a:prstGeom>
        </p:spPr>
        <p:txBody>
          <a:bodyPr wrap="square">
            <a:spAutoFit/>
          </a:bodyPr>
          <a:lstStyle/>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&lt;REQUEST&gt;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&lt;PRODUCT_NM&gt;BROADBAND DTV 4&lt;/PRODUCT_NM&gt;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&lt;MODEL_NM&gt;HE_DTV_GP4I_AFAAABAA&lt;/MODEL_NM&gt;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&lt;SW_TYPE&gt;FIRMWARE&lt;/SW_TYPE&gt;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&lt;MAJOR_VER&gt;04&lt;/MAJOR_VER&gt;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&lt;MINOR_VER&gt;62.10&lt;/MINOR_VER&gt;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&lt;COUNTRY&gt;DE&lt;/COUNTRY&gt;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&lt;DEVICE_ID&gt;</a:t>
            </a:r>
            <a:r>
              <a:rPr lang="en-US" sz="1100" dirty="0" err="1">
                <a:latin typeface="Courier"/>
                <a:ea typeface="Calibri" panose="020F0502020204030204" pitchFamily="34" charset="0"/>
                <a:cs typeface="Times New Roman" panose="02020603050405020304" pitchFamily="18" charset="0"/>
              </a:rPr>
              <a:t>ab:cd</a:t>
            </a:r>
            <a:r>
              <a:rPr lang="en-US" sz="1100" dirty="0">
                <a:latin typeface="Courier"/>
                <a:ea typeface="Calibri" panose="020F0502020204030204" pitchFamily="34" charset="0"/>
                <a:cs typeface="Times New Roman" panose="02020603050405020304" pitchFamily="18" charset="0"/>
              </a:rPr>
              <a:t>:  </a:t>
            </a:r>
            <a:r>
              <a:rPr lang="en-US" sz="1100" dirty="0">
                <a:solidFill>
                  <a:srgbClr val="FF0000"/>
                </a:solidFill>
                <a:latin typeface="Courier"/>
                <a:ea typeface="Calibri" panose="020F0502020204030204" pitchFamily="34" charset="0"/>
                <a:cs typeface="Times New Roman" panose="02020603050405020304" pitchFamily="18" charset="0"/>
              </a:rPr>
              <a:t>   </a:t>
            </a:r>
            <a:r>
              <a:rPr lang="en-US" sz="1100" dirty="0">
                <a:latin typeface="Courier"/>
                <a:ea typeface="Calibri" panose="020F0502020204030204" pitchFamily="34" charset="0"/>
                <a:cs typeface="Times New Roman" panose="02020603050405020304" pitchFamily="18" charset="0"/>
              </a:rPr>
              <a:t> &lt;/DEVICE_ID&gt;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&lt;AUTH_FLAG&gt;N&lt;/AUTH_FLAG&gt;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&lt;IGNORE_DISABLE&gt;N&lt;/IGNORE_DISABLE&gt;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&lt;ECO_INFO&gt;01&lt;/ECO_INFO&gt;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&lt;CONFIG_KEY&gt;00&lt;/CONFIG_KEY&gt;</a:t>
            </a:r>
            <a:endParaRPr lang="de-DE"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15000"/>
              </a:lnSpc>
              <a:spcAft>
                <a:spcPts val="1000"/>
              </a:spcAft>
            </a:pPr>
            <a:r>
              <a:rPr lang="en-US" sz="1100" dirty="0">
                <a:latin typeface="Courier"/>
                <a:ea typeface="Calibri" panose="020F0502020204030204" pitchFamily="34" charset="0"/>
                <a:cs typeface="Times New Roman" panose="02020603050405020304" pitchFamily="18" charset="0"/>
              </a:rPr>
              <a:t>&lt;LANGUAGE_CODE&gt;GER&lt;/LANGUAGE_CODE&gt;</a:t>
            </a:r>
            <a:br>
              <a:rPr lang="en-US" sz="1100" dirty="0">
                <a:latin typeface="Courier"/>
                <a:ea typeface="Calibri" panose="020F0502020204030204" pitchFamily="34" charset="0"/>
                <a:cs typeface="Times New Roman" panose="02020603050405020304" pitchFamily="18" charset="0"/>
              </a:rPr>
            </a:br>
            <a:r>
              <a:rPr lang="en-US" sz="1100" dirty="0">
                <a:latin typeface="Courier"/>
                <a:ea typeface="Calibri" panose="020F0502020204030204" pitchFamily="34" charset="0"/>
                <a:cs typeface="Times New Roman" panose="02020603050405020304" pitchFamily="18" charset="0"/>
              </a:rPr>
              <a:t>&lt;/REQUEST&gt;</a:t>
            </a:r>
          </a:p>
        </p:txBody>
      </p:sp>
    </p:spTree>
    <p:extLst>
      <p:ext uri="{BB962C8B-B14F-4D97-AF65-F5344CB8AC3E}">
        <p14:creationId xmlns:p14="http://schemas.microsoft.com/office/powerpoint/2010/main" val="2158947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Analyse der Kommunikation – </a:t>
            </a:r>
            <a:r>
              <a:rPr lang="de-DE" dirty="0"/>
              <a:t>Unterteilung nach Aktivität</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38</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825625"/>
            <a:ext cx="5438844" cy="4351338"/>
          </a:xfrm>
        </p:spPr>
        <p:txBody>
          <a:bodyPr>
            <a:normAutofit/>
          </a:bodyPr>
          <a:lstStyle/>
          <a:p>
            <a:pPr>
              <a:lnSpc>
                <a:spcPct val="100000"/>
              </a:lnSpc>
              <a:spcBef>
                <a:spcPts val="600"/>
              </a:spcBef>
            </a:pPr>
            <a:r>
              <a:rPr lang="de-DE" sz="2200" dirty="0">
                <a:solidFill>
                  <a:schemeClr val="bg1">
                    <a:lumMod val="65000"/>
                  </a:schemeClr>
                </a:solidFill>
              </a:rPr>
              <a:t>Anschalten des Fernsehers</a:t>
            </a:r>
          </a:p>
          <a:p>
            <a:pPr>
              <a:lnSpc>
                <a:spcPct val="100000"/>
              </a:lnSpc>
              <a:spcBef>
                <a:spcPts val="600"/>
              </a:spcBef>
            </a:pPr>
            <a:r>
              <a:rPr lang="de-DE" sz="2200" dirty="0">
                <a:solidFill>
                  <a:schemeClr val="bg1">
                    <a:lumMod val="65000"/>
                  </a:schemeClr>
                </a:solidFill>
              </a:rPr>
              <a:t>Ausschalten des Fernsehers</a:t>
            </a:r>
          </a:p>
          <a:p>
            <a:pPr>
              <a:lnSpc>
                <a:spcPct val="100000"/>
              </a:lnSpc>
              <a:spcBef>
                <a:spcPts val="600"/>
              </a:spcBef>
            </a:pPr>
            <a:r>
              <a:rPr lang="de-DE" sz="2200" dirty="0">
                <a:solidFill>
                  <a:schemeClr val="bg1">
                    <a:lumMod val="65000"/>
                  </a:schemeClr>
                </a:solidFill>
              </a:rPr>
              <a:t>Aufrufen des Hauptmenüs</a:t>
            </a:r>
          </a:p>
          <a:p>
            <a:pPr>
              <a:lnSpc>
                <a:spcPct val="100000"/>
              </a:lnSpc>
              <a:spcBef>
                <a:spcPts val="600"/>
              </a:spcBef>
            </a:pPr>
            <a:r>
              <a:rPr lang="de-DE" sz="2200" dirty="0"/>
              <a:t>Manuelles Prüfen nach Firmware-Update</a:t>
            </a:r>
          </a:p>
          <a:p>
            <a:pPr>
              <a:lnSpc>
                <a:spcPct val="100000"/>
              </a:lnSpc>
              <a:spcBef>
                <a:spcPts val="600"/>
              </a:spcBef>
            </a:pPr>
            <a:r>
              <a:rPr lang="de-DE" sz="2200" dirty="0">
                <a:solidFill>
                  <a:schemeClr val="bg1">
                    <a:lumMod val="65000"/>
                  </a:schemeClr>
                </a:solidFill>
              </a:rPr>
              <a:t>Firmware-Download</a:t>
            </a:r>
          </a:p>
          <a:p>
            <a:pPr>
              <a:lnSpc>
                <a:spcPct val="100000"/>
              </a:lnSpc>
              <a:spcBef>
                <a:spcPts val="600"/>
              </a:spcBef>
            </a:pPr>
            <a:r>
              <a:rPr lang="de-DE" sz="2200" dirty="0">
                <a:solidFill>
                  <a:schemeClr val="bg1">
                    <a:lumMod val="65000"/>
                  </a:schemeClr>
                </a:solidFill>
              </a:rPr>
              <a:t>Starten der Netzwerkeinrichtung</a:t>
            </a:r>
          </a:p>
          <a:p>
            <a:pPr>
              <a:lnSpc>
                <a:spcPct val="100000"/>
              </a:lnSpc>
              <a:spcBef>
                <a:spcPts val="600"/>
              </a:spcBef>
            </a:pPr>
            <a:r>
              <a:rPr lang="de-DE" sz="2200" dirty="0">
                <a:solidFill>
                  <a:schemeClr val="bg1">
                    <a:lumMod val="65000"/>
                  </a:schemeClr>
                </a:solidFill>
              </a:rPr>
              <a:t>Geräteerkennung im Netzwerk durch UPnP</a:t>
            </a:r>
          </a:p>
          <a:p>
            <a:pPr>
              <a:lnSpc>
                <a:spcPct val="100000"/>
              </a:lnSpc>
              <a:spcBef>
                <a:spcPts val="600"/>
              </a:spcBef>
            </a:pPr>
            <a:r>
              <a:rPr lang="de-DE" sz="2200" dirty="0">
                <a:solidFill>
                  <a:schemeClr val="bg1">
                    <a:lumMod val="65000"/>
                  </a:schemeClr>
                </a:solidFill>
              </a:rPr>
              <a:t>Starten der App „Smart IPTV“</a:t>
            </a:r>
          </a:p>
        </p:txBody>
      </p:sp>
      <p:graphicFrame>
        <p:nvGraphicFramePr>
          <p:cNvPr id="16" name="Tabelle 15">
            <a:extLst>
              <a:ext uri="{FF2B5EF4-FFF2-40B4-BE49-F238E27FC236}">
                <a16:creationId xmlns:a16="http://schemas.microsoft.com/office/drawing/2014/main" id="{2105519D-B96F-4E15-851C-BC71ED5B1A96}"/>
              </a:ext>
            </a:extLst>
          </p:cNvPr>
          <p:cNvGraphicFramePr>
            <a:graphicFrameLocks noGrp="1"/>
          </p:cNvGraphicFramePr>
          <p:nvPr/>
        </p:nvGraphicFramePr>
        <p:xfrm>
          <a:off x="6142407" y="1825625"/>
          <a:ext cx="5394157" cy="1929960"/>
        </p:xfrm>
        <a:graphic>
          <a:graphicData uri="http://schemas.openxmlformats.org/drawingml/2006/table">
            <a:tbl>
              <a:tblPr firstRow="1" firstCol="1" bandRow="1">
                <a:tableStyleId>{5C22544A-7EE6-4342-B048-85BDC9FD1C3A}</a:tableStyleId>
              </a:tblPr>
              <a:tblGrid>
                <a:gridCol w="5394157">
                  <a:extLst>
                    <a:ext uri="{9D8B030D-6E8A-4147-A177-3AD203B41FA5}">
                      <a16:colId xmlns:a16="http://schemas.microsoft.com/office/drawing/2014/main" val="3094094974"/>
                    </a:ext>
                  </a:extLst>
                </a:gridCol>
              </a:tblGrid>
              <a:tr h="0">
                <a:tc>
                  <a:txBody>
                    <a:bodyPr/>
                    <a:lstStyle/>
                    <a:p>
                      <a:pPr>
                        <a:lnSpc>
                          <a:spcPct val="115000"/>
                        </a:lnSpc>
                        <a:spcAft>
                          <a:spcPts val="0"/>
                        </a:spcAft>
                      </a:pPr>
                      <a:r>
                        <a:rPr lang="de-DE" sz="1300" b="1" dirty="0">
                          <a:solidFill>
                            <a:schemeClr val="tx1"/>
                          </a:solidFill>
                          <a:effectLst/>
                        </a:rPr>
                        <a:t>http://snu.lge.com:80/CheckSWManualUpdate.laf</a:t>
                      </a: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7851722"/>
                  </a:ext>
                </a:extLst>
              </a:tr>
              <a:tr h="0">
                <a:tc>
                  <a:txBody>
                    <a:bodyPr/>
                    <a:lstStyle/>
                    <a:p>
                      <a:pPr>
                        <a:lnSpc>
                          <a:spcPct val="115000"/>
                        </a:lnSpc>
                        <a:spcAft>
                          <a:spcPts val="0"/>
                        </a:spcAft>
                      </a:pPr>
                      <a:r>
                        <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http://snu.lge.com:80/CheckSWAutoUpdate.laf</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3339636"/>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2521312"/>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0644338"/>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254351"/>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1061102"/>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324419"/>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715580"/>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428628"/>
                  </a:ext>
                </a:extLst>
              </a:tr>
            </a:tbl>
          </a:graphicData>
        </a:graphic>
      </p:graphicFrame>
      <p:sp>
        <p:nvSpPr>
          <p:cNvPr id="3" name="Rechteck 2">
            <a:extLst>
              <a:ext uri="{FF2B5EF4-FFF2-40B4-BE49-F238E27FC236}">
                <a16:creationId xmlns:a16="http://schemas.microsoft.com/office/drawing/2014/main" id="{6CD6283D-91F1-4206-B8A9-ACB929D42AD8}"/>
              </a:ext>
            </a:extLst>
          </p:cNvPr>
          <p:cNvSpPr/>
          <p:nvPr/>
        </p:nvSpPr>
        <p:spPr>
          <a:xfrm>
            <a:off x="5605569" y="2359773"/>
            <a:ext cx="6377883" cy="3985706"/>
          </a:xfrm>
          <a:prstGeom prst="rect">
            <a:avLst/>
          </a:prstGeom>
        </p:spPr>
        <p:txBody>
          <a:bodyPr wrap="square">
            <a:spAutoFit/>
          </a:bodyPr>
          <a:lstStyle/>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&lt;RESPONSE&gt;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&lt;RESULT_CD&gt;900&lt;/RESULT_CD&gt;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&lt;MSG&gt;Success&lt;/MSG&gt;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&lt;REQ_ID&gt;00000000011744595710&lt;/REQ_ID&gt;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&lt;IMAGE_URL&gt;http://snu.lge.com/SWDownload.laf&lt;/IMAGE_URL&gt;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&lt;IMAGE_SIZE&gt;310152729&lt;/IMAGE_SIZE&gt;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&lt;IMAGE_NAME&gt;GP4_DVB_EU_BB_MP_SU5_mtk5369_A1_RevNo87500_V04.62.12_ota_V2_SECURED.epk&lt;/IMAGE_NAME&gt;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&lt;UPDATE_MAJOR_VER&gt;04&lt;/UPDATE_MAJOR_VER&gt;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&lt;UPDATE_MINOR_VER&gt;62.12&lt;/UPDATE_MINOR_VER&gt;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&lt;FORCE_FLAG&gt;Y&lt;/FORCE_FLAG&gt;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&lt;KE&gt;&lt;/KE&gt;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&lt;GMT&gt;7 Mar 2017 14:19:44 GMT&lt;/GMT&gt;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&lt;ECO_INFO&gt;01&lt;/ECO_INFO&gt;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&lt;CDN_URL&gt;http://su.lge.com:80/GlobalSWDownloadCdn.laf?IMG=/201611/GP4_DVB_EU_BB_MP_SU5_mtk5369_A1_RevNo87500_V04.62.12_ota_V2_SECURED.epk&lt;/CDN_URL&gt;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&lt;CONTENTS&gt;&lt;/CONTENTS&gt;</a:t>
            </a:r>
          </a:p>
          <a:p>
            <a:pPr marL="457200">
              <a:lnSpc>
                <a:spcPct val="115000"/>
              </a:lnSpc>
              <a:spcAft>
                <a:spcPts val="0"/>
              </a:spcAft>
            </a:pPr>
            <a:r>
              <a:rPr lang="pt-BR" sz="1100" dirty="0">
                <a:latin typeface="Courier"/>
                <a:ea typeface="Calibri" panose="020F0502020204030204" pitchFamily="34" charset="0"/>
                <a:cs typeface="Times New Roman" panose="02020603050405020304" pitchFamily="18" charset="0"/>
              </a:rPr>
              <a:t>&lt;/RESPONSE&gt;</a:t>
            </a:r>
          </a:p>
          <a:p>
            <a:pPr marL="457200">
              <a:lnSpc>
                <a:spcPct val="115000"/>
              </a:lnSpc>
              <a:spcAft>
                <a:spcPts val="0"/>
              </a:spcAft>
            </a:pPr>
            <a:endParaRPr lang="en-US" sz="1100" dirty="0">
              <a:latin typeface="Courier"/>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1961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Analyse der Kommunikation – </a:t>
            </a:r>
            <a:r>
              <a:rPr lang="de-DE" dirty="0"/>
              <a:t>Unterteilung nach Aktivität</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39</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825625"/>
            <a:ext cx="5438844" cy="4351338"/>
          </a:xfrm>
        </p:spPr>
        <p:txBody>
          <a:bodyPr>
            <a:normAutofit/>
          </a:bodyPr>
          <a:lstStyle/>
          <a:p>
            <a:pPr>
              <a:lnSpc>
                <a:spcPct val="100000"/>
              </a:lnSpc>
              <a:spcBef>
                <a:spcPts val="600"/>
              </a:spcBef>
            </a:pPr>
            <a:r>
              <a:rPr lang="de-DE" sz="2200" dirty="0">
                <a:solidFill>
                  <a:schemeClr val="bg1">
                    <a:lumMod val="65000"/>
                  </a:schemeClr>
                </a:solidFill>
              </a:rPr>
              <a:t>Anschalten des Fernsehers</a:t>
            </a:r>
          </a:p>
          <a:p>
            <a:pPr>
              <a:lnSpc>
                <a:spcPct val="100000"/>
              </a:lnSpc>
              <a:spcBef>
                <a:spcPts val="600"/>
              </a:spcBef>
            </a:pPr>
            <a:r>
              <a:rPr lang="de-DE" sz="2200" dirty="0">
                <a:solidFill>
                  <a:schemeClr val="bg1">
                    <a:lumMod val="65000"/>
                  </a:schemeClr>
                </a:solidFill>
              </a:rPr>
              <a:t>Ausschalten des Fernsehers</a:t>
            </a:r>
          </a:p>
          <a:p>
            <a:pPr>
              <a:lnSpc>
                <a:spcPct val="100000"/>
              </a:lnSpc>
              <a:spcBef>
                <a:spcPts val="600"/>
              </a:spcBef>
            </a:pPr>
            <a:r>
              <a:rPr lang="de-DE" sz="2200" dirty="0">
                <a:solidFill>
                  <a:schemeClr val="bg1">
                    <a:lumMod val="65000"/>
                  </a:schemeClr>
                </a:solidFill>
              </a:rPr>
              <a:t>Aufrufen des Hauptmenüs</a:t>
            </a:r>
          </a:p>
          <a:p>
            <a:pPr>
              <a:lnSpc>
                <a:spcPct val="100000"/>
              </a:lnSpc>
              <a:spcBef>
                <a:spcPts val="600"/>
              </a:spcBef>
            </a:pPr>
            <a:r>
              <a:rPr lang="de-DE" sz="2200" dirty="0">
                <a:solidFill>
                  <a:schemeClr val="bg1">
                    <a:lumMod val="65000"/>
                  </a:schemeClr>
                </a:solidFill>
              </a:rPr>
              <a:t>Manuelles Prüfen nach Firmware-Update</a:t>
            </a:r>
          </a:p>
          <a:p>
            <a:pPr>
              <a:lnSpc>
                <a:spcPct val="100000"/>
              </a:lnSpc>
              <a:spcBef>
                <a:spcPts val="600"/>
              </a:spcBef>
            </a:pPr>
            <a:r>
              <a:rPr lang="de-DE" sz="2200" dirty="0"/>
              <a:t>Firmware-Download</a:t>
            </a:r>
          </a:p>
          <a:p>
            <a:pPr>
              <a:lnSpc>
                <a:spcPct val="100000"/>
              </a:lnSpc>
              <a:spcBef>
                <a:spcPts val="600"/>
              </a:spcBef>
            </a:pPr>
            <a:r>
              <a:rPr lang="de-DE" sz="2200" dirty="0">
                <a:solidFill>
                  <a:schemeClr val="bg1">
                    <a:lumMod val="65000"/>
                  </a:schemeClr>
                </a:solidFill>
              </a:rPr>
              <a:t>Starten der Netzwerkeinrichtung</a:t>
            </a:r>
          </a:p>
          <a:p>
            <a:pPr>
              <a:lnSpc>
                <a:spcPct val="100000"/>
              </a:lnSpc>
              <a:spcBef>
                <a:spcPts val="600"/>
              </a:spcBef>
            </a:pPr>
            <a:r>
              <a:rPr lang="de-DE" sz="2200" dirty="0">
                <a:solidFill>
                  <a:schemeClr val="bg1">
                    <a:lumMod val="65000"/>
                  </a:schemeClr>
                </a:solidFill>
              </a:rPr>
              <a:t>Geräteerkennung im Netzwerk durch UPnP</a:t>
            </a:r>
          </a:p>
          <a:p>
            <a:pPr>
              <a:lnSpc>
                <a:spcPct val="100000"/>
              </a:lnSpc>
              <a:spcBef>
                <a:spcPts val="600"/>
              </a:spcBef>
            </a:pPr>
            <a:r>
              <a:rPr lang="de-DE" sz="2200" dirty="0">
                <a:solidFill>
                  <a:schemeClr val="bg1">
                    <a:lumMod val="65000"/>
                  </a:schemeClr>
                </a:solidFill>
              </a:rPr>
              <a:t>Starten der App „Smart IPTV“</a:t>
            </a:r>
          </a:p>
        </p:txBody>
      </p:sp>
      <p:graphicFrame>
        <p:nvGraphicFramePr>
          <p:cNvPr id="16" name="Tabelle 15">
            <a:extLst>
              <a:ext uri="{FF2B5EF4-FFF2-40B4-BE49-F238E27FC236}">
                <a16:creationId xmlns:a16="http://schemas.microsoft.com/office/drawing/2014/main" id="{2105519D-B96F-4E15-851C-BC71ED5B1A96}"/>
              </a:ext>
            </a:extLst>
          </p:cNvPr>
          <p:cNvGraphicFramePr>
            <a:graphicFrameLocks noGrp="1"/>
          </p:cNvGraphicFramePr>
          <p:nvPr>
            <p:extLst>
              <p:ext uri="{D42A27DB-BD31-4B8C-83A1-F6EECF244321}">
                <p14:modId xmlns:p14="http://schemas.microsoft.com/office/powerpoint/2010/main" val="2171053743"/>
              </p:ext>
            </p:extLst>
          </p:nvPr>
        </p:nvGraphicFramePr>
        <p:xfrm>
          <a:off x="6142407" y="1825625"/>
          <a:ext cx="5682916" cy="1943358"/>
        </p:xfrm>
        <a:graphic>
          <a:graphicData uri="http://schemas.openxmlformats.org/drawingml/2006/table">
            <a:tbl>
              <a:tblPr firstRow="1" firstCol="1" bandRow="1">
                <a:tableStyleId>{5C22544A-7EE6-4342-B048-85BDC9FD1C3A}</a:tableStyleId>
              </a:tblPr>
              <a:tblGrid>
                <a:gridCol w="5682916">
                  <a:extLst>
                    <a:ext uri="{9D8B030D-6E8A-4147-A177-3AD203B41FA5}">
                      <a16:colId xmlns:a16="http://schemas.microsoft.com/office/drawing/2014/main" val="3094094974"/>
                    </a:ext>
                  </a:extLst>
                </a:gridCol>
              </a:tblGrid>
              <a:tr h="0">
                <a:tc>
                  <a:txBody>
                    <a:bodyPr/>
                    <a:lstStyle/>
                    <a:p>
                      <a:pPr>
                        <a:lnSpc>
                          <a:spcPct val="115000"/>
                        </a:lnSpc>
                        <a:spcAft>
                          <a:spcPts val="0"/>
                        </a:spcAft>
                      </a:pPr>
                      <a:r>
                        <a:rPr lang="de-DE" sz="1300" b="1" dirty="0">
                          <a:solidFill>
                            <a:schemeClr val="tx1"/>
                          </a:solidFill>
                          <a:effectLst/>
                        </a:rPr>
                        <a:t>http://snu.lge.com:80/SWDownloadStartLog.laf</a:t>
                      </a: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7851722"/>
                  </a:ext>
                </a:extLst>
              </a:tr>
              <a:tr h="0">
                <a:tc>
                  <a:txBody>
                    <a:bodyPr/>
                    <a:lstStyle/>
                    <a:p>
                      <a:pPr>
                        <a:lnSpc>
                          <a:spcPct val="115000"/>
                        </a:lnSpc>
                        <a:spcAft>
                          <a:spcPts val="0"/>
                        </a:spcAft>
                      </a:pPr>
                      <a:r>
                        <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http://su.lge.com:80/GlobalSWDownloadCdn.laf?IMG=/201611/GP4_DVB_EU_BB_MP_SU5_mtk5369_A1_RevNo87500_V04.62.12_ota_V2_SECURED.epk</a:t>
                      </a: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2521312"/>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0644338"/>
                  </a:ext>
                </a:extLst>
              </a:tr>
              <a:tr h="0">
                <a:tc>
                  <a:txBody>
                    <a:bodyPr/>
                    <a:lstStyle/>
                    <a:p>
                      <a:pPr>
                        <a:lnSpc>
                          <a:spcPct val="115000"/>
                        </a:lnSpc>
                        <a:spcAft>
                          <a:spcPts val="0"/>
                        </a:spcAft>
                      </a:pPr>
                      <a:endParaRPr lang="de-DE"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254351"/>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1061102"/>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324419"/>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715580"/>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428628"/>
                  </a:ext>
                </a:extLst>
              </a:tr>
            </a:tbl>
          </a:graphicData>
        </a:graphic>
      </p:graphicFrame>
      <p:sp>
        <p:nvSpPr>
          <p:cNvPr id="9" name="Rechteck 8">
            <a:extLst>
              <a:ext uri="{FF2B5EF4-FFF2-40B4-BE49-F238E27FC236}">
                <a16:creationId xmlns:a16="http://schemas.microsoft.com/office/drawing/2014/main" id="{59A8403E-009A-42BC-AFB7-DF1E04226274}"/>
              </a:ext>
            </a:extLst>
          </p:cNvPr>
          <p:cNvSpPr/>
          <p:nvPr/>
        </p:nvSpPr>
        <p:spPr>
          <a:xfrm>
            <a:off x="5605570" y="2689781"/>
            <a:ext cx="4707212" cy="1643335"/>
          </a:xfrm>
          <a:prstGeom prst="rect">
            <a:avLst/>
          </a:prstGeom>
        </p:spPr>
        <p:txBody>
          <a:bodyPr wrap="square">
            <a:spAutoFit/>
          </a:bodyPr>
          <a:lstStyle/>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&lt;REQUEST&gt;</a:t>
            </a: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&lt;REQ_ID&gt;00000000011744703752&lt;/REQ_ID&gt;</a:t>
            </a: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&lt;PRODUCT_NM&gt;BROADBAND DTV 4&lt;/PRODUCT_NM&gt;</a:t>
            </a: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&lt;MODEL_NM&gt;HE_DTV_GP4I_AFAAABAA&lt;/MODEL_NM&gt;</a:t>
            </a: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&lt;SW_TYPE&gt;FIRMWARE&lt;/SW_TYPE&gt;</a:t>
            </a: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&lt;IMAGE_NAME&gt;GP4_DVB_EU_BB_MP_SU5_mtk5369_A1_RevNo87500_V04.62.12_ota_V2_SECURED.epk&lt;/IMAGE_NAME&gt;</a:t>
            </a:r>
          </a:p>
          <a:p>
            <a:pPr marL="457200">
              <a:lnSpc>
                <a:spcPct val="115000"/>
              </a:lnSpc>
              <a:spcAft>
                <a:spcPts val="0"/>
              </a:spcAft>
            </a:pPr>
            <a:r>
              <a:rPr lang="en-US" sz="1100" dirty="0">
                <a:latin typeface="Courier"/>
                <a:ea typeface="Calibri" panose="020F0502020204030204" pitchFamily="34" charset="0"/>
                <a:cs typeface="Times New Roman" panose="02020603050405020304" pitchFamily="18" charset="0"/>
              </a:rPr>
              <a:t>&lt;/REQUEST&gt;</a:t>
            </a:r>
          </a:p>
        </p:txBody>
      </p:sp>
    </p:spTree>
    <p:extLst>
      <p:ext uri="{BB962C8B-B14F-4D97-AF65-F5344CB8AC3E}">
        <p14:creationId xmlns:p14="http://schemas.microsoft.com/office/powerpoint/2010/main" val="72914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Internet </a:t>
            </a:r>
            <a:r>
              <a:rPr lang="de-DE" sz="4000" dirty="0" err="1">
                <a:latin typeface="+mn-lt"/>
              </a:rPr>
              <a:t>of</a:t>
            </a:r>
            <a:r>
              <a:rPr lang="de-DE" sz="4000" dirty="0">
                <a:latin typeface="+mn-lt"/>
              </a:rPr>
              <a:t> Things</a:t>
            </a:r>
            <a:endParaRPr lang="de-DE" sz="3200" dirty="0">
              <a:latin typeface="+mn-lt"/>
            </a:endParaRPr>
          </a:p>
        </p:txBody>
      </p:sp>
      <p:sp>
        <p:nvSpPr>
          <p:cNvPr id="3" name="Inhaltsplatzhalter 2"/>
          <p:cNvSpPr>
            <a:spLocks noGrp="1"/>
          </p:cNvSpPr>
          <p:nvPr>
            <p:ph idx="1"/>
          </p:nvPr>
        </p:nvSpPr>
        <p:spPr>
          <a:xfrm>
            <a:off x="838202" y="1825625"/>
            <a:ext cx="5519056" cy="4351338"/>
          </a:xfrm>
        </p:spPr>
        <p:txBody>
          <a:bodyPr>
            <a:normAutofit/>
          </a:bodyPr>
          <a:lstStyle/>
          <a:p>
            <a:pPr>
              <a:lnSpc>
                <a:spcPct val="100000"/>
              </a:lnSpc>
              <a:spcAft>
                <a:spcPts val="600"/>
              </a:spcAft>
            </a:pPr>
            <a:r>
              <a:rPr lang="de-DE" sz="2400" dirty="0"/>
              <a:t>Hauptherausforderungen:</a:t>
            </a:r>
            <a:br>
              <a:rPr lang="de-DE" sz="2400" dirty="0"/>
            </a:br>
            <a:r>
              <a:rPr lang="de-DE" sz="2400" b="1" dirty="0"/>
              <a:t>Sicherheit</a:t>
            </a:r>
            <a:r>
              <a:rPr lang="de-DE" sz="2400" dirty="0"/>
              <a:t> und </a:t>
            </a:r>
            <a:r>
              <a:rPr lang="de-DE" sz="2400" b="1" dirty="0"/>
              <a:t>Datenschutz</a:t>
            </a:r>
          </a:p>
          <a:p>
            <a:pPr>
              <a:lnSpc>
                <a:spcPct val="100000"/>
              </a:lnSpc>
              <a:spcAft>
                <a:spcPts val="600"/>
              </a:spcAft>
            </a:pPr>
            <a:r>
              <a:rPr lang="de-DE" sz="2400" dirty="0" err="1"/>
              <a:t>IoT</a:t>
            </a:r>
            <a:r>
              <a:rPr lang="de-DE" sz="2400" dirty="0"/>
              <a:t>-Geräte nicht auf Sicherheit ausgelegt</a:t>
            </a:r>
          </a:p>
          <a:p>
            <a:pPr lvl="1">
              <a:lnSpc>
                <a:spcPct val="100000"/>
              </a:lnSpc>
              <a:spcAft>
                <a:spcPts val="600"/>
              </a:spcAft>
            </a:pPr>
            <a:r>
              <a:rPr lang="de-DE" sz="2000" dirty="0"/>
              <a:t>Fehlende Sicherheitsmechanismen</a:t>
            </a:r>
          </a:p>
          <a:p>
            <a:pPr lvl="1">
              <a:lnSpc>
                <a:spcPct val="100000"/>
              </a:lnSpc>
              <a:spcAft>
                <a:spcPts val="600"/>
              </a:spcAft>
            </a:pPr>
            <a:r>
              <a:rPr lang="de-DE" sz="2000" dirty="0"/>
              <a:t>Eher wenige Updates (Wirtschaftlichkeit)</a:t>
            </a:r>
          </a:p>
          <a:p>
            <a:pPr lvl="1">
              <a:lnSpc>
                <a:spcPct val="100000"/>
              </a:lnSpc>
              <a:spcAft>
                <a:spcPts val="600"/>
              </a:spcAft>
            </a:pPr>
            <a:r>
              <a:rPr lang="de-DE" sz="2000" dirty="0"/>
              <a:t>Aber: sensible Informationen</a:t>
            </a:r>
          </a:p>
          <a:p>
            <a:pPr>
              <a:lnSpc>
                <a:spcPct val="100000"/>
              </a:lnSpc>
              <a:spcAft>
                <a:spcPts val="600"/>
              </a:spcAft>
              <a:buFont typeface="Calibri" panose="020F0502020204030204" pitchFamily="34" charset="0"/>
              <a:buChar char="→"/>
            </a:pPr>
            <a:r>
              <a:rPr lang="de-DE" sz="2400" dirty="0"/>
              <a:t> Attraktive Angriffsziele</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p:txBody>
          <a:bodyPr/>
          <a:lstStyle/>
          <a:p>
            <a:r>
              <a:rPr lang="de-DE" dirty="0" err="1">
                <a:solidFill>
                  <a:schemeClr val="bg1"/>
                </a:solidFill>
              </a:rPr>
              <a:t>IoT</a:t>
            </a:r>
            <a:r>
              <a:rPr lang="de-DE" dirty="0">
                <a:solidFill>
                  <a:schemeClr val="bg1"/>
                </a:solidFill>
              </a:rPr>
              <a:t> – Herausforderungen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4</a:t>
            </a:fld>
            <a:endParaRPr lang="de-DE" dirty="0">
              <a:solidFill>
                <a:schemeClr val="bg1"/>
              </a:solidFill>
            </a:endParaRPr>
          </a:p>
        </p:txBody>
      </p:sp>
      <p:pic>
        <p:nvPicPr>
          <p:cNvPr id="7" name="Grafik 6">
            <a:extLst>
              <a:ext uri="{FF2B5EF4-FFF2-40B4-BE49-F238E27FC236}">
                <a16:creationId xmlns:a16="http://schemas.microsoft.com/office/drawing/2014/main" id="{72ED6E4F-1C71-45EA-9BFC-49C60980F754}"/>
              </a:ext>
            </a:extLst>
          </p:cNvPr>
          <p:cNvPicPr>
            <a:picLocks noChangeAspect="1"/>
          </p:cNvPicPr>
          <p:nvPr/>
        </p:nvPicPr>
        <p:blipFill>
          <a:blip r:embed="rId3"/>
          <a:stretch>
            <a:fillRect/>
          </a:stretch>
        </p:blipFill>
        <p:spPr>
          <a:xfrm>
            <a:off x="6894933" y="1944106"/>
            <a:ext cx="4228712" cy="3037593"/>
          </a:xfrm>
          <a:prstGeom prst="rect">
            <a:avLst/>
          </a:prstGeom>
        </p:spPr>
      </p:pic>
      <p:sp>
        <p:nvSpPr>
          <p:cNvPr id="13" name="Rechteck 12">
            <a:extLst>
              <a:ext uri="{FF2B5EF4-FFF2-40B4-BE49-F238E27FC236}">
                <a16:creationId xmlns:a16="http://schemas.microsoft.com/office/drawing/2014/main" id="{01FAA252-6FDB-4298-AA0F-BB7561DB209D}"/>
              </a:ext>
            </a:extLst>
          </p:cNvPr>
          <p:cNvSpPr/>
          <p:nvPr/>
        </p:nvSpPr>
        <p:spPr>
          <a:xfrm>
            <a:off x="7053159" y="5236451"/>
            <a:ext cx="3912260" cy="369332"/>
          </a:xfrm>
          <a:prstGeom prst="rect">
            <a:avLst/>
          </a:prstGeom>
        </p:spPr>
        <p:txBody>
          <a:bodyPr wrap="square">
            <a:spAutoFit/>
          </a:bodyPr>
          <a:lstStyle/>
          <a:p>
            <a:pPr algn="ctr"/>
            <a:r>
              <a:rPr lang="de-DE" dirty="0" err="1"/>
              <a:t>Uconnect</a:t>
            </a:r>
            <a:r>
              <a:rPr lang="de-DE" dirty="0"/>
              <a:t>-Feature des Jeep Cherokee</a:t>
            </a:r>
          </a:p>
        </p:txBody>
      </p:sp>
    </p:spTree>
    <p:extLst>
      <p:ext uri="{BB962C8B-B14F-4D97-AF65-F5344CB8AC3E}">
        <p14:creationId xmlns:p14="http://schemas.microsoft.com/office/powerpoint/2010/main" val="2220523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Analyse der Kommunikation – </a:t>
            </a:r>
            <a:r>
              <a:rPr lang="de-DE" dirty="0"/>
              <a:t>Unterteilung nach Aktivität</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40</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825625"/>
            <a:ext cx="5438844" cy="4351338"/>
          </a:xfrm>
        </p:spPr>
        <p:txBody>
          <a:bodyPr>
            <a:normAutofit/>
          </a:bodyPr>
          <a:lstStyle/>
          <a:p>
            <a:pPr>
              <a:lnSpc>
                <a:spcPct val="100000"/>
              </a:lnSpc>
              <a:spcBef>
                <a:spcPts val="600"/>
              </a:spcBef>
            </a:pPr>
            <a:r>
              <a:rPr lang="de-DE" sz="2200" dirty="0">
                <a:solidFill>
                  <a:schemeClr val="bg1">
                    <a:lumMod val="65000"/>
                  </a:schemeClr>
                </a:solidFill>
              </a:rPr>
              <a:t>Anschalten des Fernsehers</a:t>
            </a:r>
          </a:p>
          <a:p>
            <a:pPr>
              <a:lnSpc>
                <a:spcPct val="100000"/>
              </a:lnSpc>
              <a:spcBef>
                <a:spcPts val="600"/>
              </a:spcBef>
            </a:pPr>
            <a:r>
              <a:rPr lang="de-DE" sz="2200" dirty="0">
                <a:solidFill>
                  <a:schemeClr val="bg1">
                    <a:lumMod val="65000"/>
                  </a:schemeClr>
                </a:solidFill>
              </a:rPr>
              <a:t>Ausschalten des Fernsehers</a:t>
            </a:r>
          </a:p>
          <a:p>
            <a:pPr>
              <a:lnSpc>
                <a:spcPct val="100000"/>
              </a:lnSpc>
              <a:spcBef>
                <a:spcPts val="600"/>
              </a:spcBef>
            </a:pPr>
            <a:r>
              <a:rPr lang="de-DE" sz="2200" dirty="0">
                <a:solidFill>
                  <a:schemeClr val="bg1">
                    <a:lumMod val="65000"/>
                  </a:schemeClr>
                </a:solidFill>
              </a:rPr>
              <a:t>Aufrufen des Hauptmenüs</a:t>
            </a:r>
          </a:p>
          <a:p>
            <a:pPr>
              <a:lnSpc>
                <a:spcPct val="100000"/>
              </a:lnSpc>
              <a:spcBef>
                <a:spcPts val="600"/>
              </a:spcBef>
            </a:pPr>
            <a:r>
              <a:rPr lang="de-DE" sz="2200" dirty="0">
                <a:solidFill>
                  <a:schemeClr val="bg1">
                    <a:lumMod val="65000"/>
                  </a:schemeClr>
                </a:solidFill>
              </a:rPr>
              <a:t>Manuelles Prüfen nach Firmware-Update</a:t>
            </a:r>
          </a:p>
          <a:p>
            <a:pPr>
              <a:lnSpc>
                <a:spcPct val="100000"/>
              </a:lnSpc>
              <a:spcBef>
                <a:spcPts val="600"/>
              </a:spcBef>
            </a:pPr>
            <a:r>
              <a:rPr lang="de-DE" sz="2200" dirty="0">
                <a:solidFill>
                  <a:schemeClr val="bg1">
                    <a:lumMod val="65000"/>
                  </a:schemeClr>
                </a:solidFill>
              </a:rPr>
              <a:t>Firmware-Download</a:t>
            </a:r>
          </a:p>
          <a:p>
            <a:pPr>
              <a:lnSpc>
                <a:spcPct val="100000"/>
              </a:lnSpc>
              <a:spcBef>
                <a:spcPts val="600"/>
              </a:spcBef>
            </a:pPr>
            <a:r>
              <a:rPr lang="de-DE" sz="2200" dirty="0"/>
              <a:t>Starten der Netzwerkeinrichtung</a:t>
            </a:r>
          </a:p>
          <a:p>
            <a:pPr>
              <a:lnSpc>
                <a:spcPct val="100000"/>
              </a:lnSpc>
              <a:spcBef>
                <a:spcPts val="600"/>
              </a:spcBef>
            </a:pPr>
            <a:r>
              <a:rPr lang="de-DE" sz="2200" dirty="0">
                <a:solidFill>
                  <a:schemeClr val="bg1">
                    <a:lumMod val="65000"/>
                  </a:schemeClr>
                </a:solidFill>
              </a:rPr>
              <a:t>Geräteerkennung im Netzwerk durch UPnP</a:t>
            </a:r>
          </a:p>
          <a:p>
            <a:pPr>
              <a:lnSpc>
                <a:spcPct val="100000"/>
              </a:lnSpc>
              <a:spcBef>
                <a:spcPts val="600"/>
              </a:spcBef>
            </a:pPr>
            <a:r>
              <a:rPr lang="de-DE" sz="2200" dirty="0">
                <a:solidFill>
                  <a:schemeClr val="bg1">
                    <a:lumMod val="65000"/>
                  </a:schemeClr>
                </a:solidFill>
              </a:rPr>
              <a:t>Starten der App „Smart IPTV“</a:t>
            </a:r>
          </a:p>
        </p:txBody>
      </p:sp>
      <p:graphicFrame>
        <p:nvGraphicFramePr>
          <p:cNvPr id="16" name="Tabelle 15">
            <a:extLst>
              <a:ext uri="{FF2B5EF4-FFF2-40B4-BE49-F238E27FC236}">
                <a16:creationId xmlns:a16="http://schemas.microsoft.com/office/drawing/2014/main" id="{2105519D-B96F-4E15-851C-BC71ED5B1A96}"/>
              </a:ext>
            </a:extLst>
          </p:cNvPr>
          <p:cNvGraphicFramePr>
            <a:graphicFrameLocks noGrp="1"/>
          </p:cNvGraphicFramePr>
          <p:nvPr>
            <p:extLst>
              <p:ext uri="{D42A27DB-BD31-4B8C-83A1-F6EECF244321}">
                <p14:modId xmlns:p14="http://schemas.microsoft.com/office/powerpoint/2010/main" val="1295930590"/>
              </p:ext>
            </p:extLst>
          </p:nvPr>
        </p:nvGraphicFramePr>
        <p:xfrm>
          <a:off x="6142407" y="1825625"/>
          <a:ext cx="5394157" cy="2385636"/>
        </p:xfrm>
        <a:graphic>
          <a:graphicData uri="http://schemas.openxmlformats.org/drawingml/2006/table">
            <a:tbl>
              <a:tblPr firstRow="1" firstCol="1" bandRow="1">
                <a:tableStyleId>{5C22544A-7EE6-4342-B048-85BDC9FD1C3A}</a:tableStyleId>
              </a:tblPr>
              <a:tblGrid>
                <a:gridCol w="5394157">
                  <a:extLst>
                    <a:ext uri="{9D8B030D-6E8A-4147-A177-3AD203B41FA5}">
                      <a16:colId xmlns:a16="http://schemas.microsoft.com/office/drawing/2014/main" val="3094094974"/>
                    </a:ext>
                  </a:extLst>
                </a:gridCol>
              </a:tblGrid>
              <a:tr h="0">
                <a:tc>
                  <a:txBody>
                    <a:bodyPr/>
                    <a:lstStyle/>
                    <a:p>
                      <a:pPr>
                        <a:lnSpc>
                          <a:spcPct val="115000"/>
                        </a:lnSpc>
                        <a:spcAft>
                          <a:spcPts val="0"/>
                        </a:spcAft>
                      </a:pPr>
                      <a:r>
                        <a:rPr lang="de-DE" sz="13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http://DE.lgtvsdp.com/rest/sdp/v3.0/c2.5/authentication.xml</a:t>
                      </a:r>
                      <a:endParaRPr lang="de-DE"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7851722"/>
                  </a:ext>
                </a:extLst>
              </a:tr>
              <a:tr h="0">
                <a:tc>
                  <a:txBody>
                    <a:bodyPr/>
                    <a:lstStyle/>
                    <a:p>
                      <a:pPr>
                        <a:lnSpc>
                          <a:spcPct val="115000"/>
                        </a:lnSpc>
                        <a:spcAft>
                          <a:spcPts val="0"/>
                        </a:spcAft>
                      </a:pPr>
                      <a:r>
                        <a:rPr lang="de-DE" sz="13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http://DE.lgtvsdp.com/rest/sdp/v3.0/c2.5/account/topemaildomain.xml?</a:t>
                      </a:r>
                      <a:endParaRPr lang="de-DE"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2114377"/>
                  </a:ext>
                </a:extLst>
              </a:tr>
              <a:tr h="0">
                <a:tc>
                  <a:txBody>
                    <a:bodyPr/>
                    <a:lstStyle/>
                    <a:p>
                      <a:pPr>
                        <a:lnSpc>
                          <a:spcPct val="115000"/>
                        </a:lnSpc>
                        <a:spcAft>
                          <a:spcPts val="0"/>
                        </a:spcAft>
                      </a:pPr>
                      <a:r>
                        <a:rPr lang="de-DE" sz="13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http://DE.lgtvsdp.com/rest/sdp/v3.0/c2.5/country.xml</a:t>
                      </a:r>
                      <a:endParaRPr lang="de-DE"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2521312"/>
                  </a:ext>
                </a:extLst>
              </a:tr>
              <a:tr h="0">
                <a:tc>
                  <a:txBody>
                    <a:bodyPr/>
                    <a:lstStyle/>
                    <a:p>
                      <a:pPr>
                        <a:lnSpc>
                          <a:spcPct val="115000"/>
                        </a:lnSpc>
                        <a:spcAft>
                          <a:spcPts val="0"/>
                        </a:spcAft>
                      </a:pPr>
                      <a:r>
                        <a:rPr lang="de-DE" sz="13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http://DE.lgtvsdp.com/rest/sdp/v3.0/c2.5/contentStore/packageList.xml</a:t>
                      </a:r>
                      <a:endParaRPr lang="de-DE"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0644338"/>
                  </a:ext>
                </a:extLst>
              </a:tr>
              <a:tr h="0">
                <a:tc>
                  <a:txBody>
                    <a:bodyPr/>
                    <a:lstStyle/>
                    <a:p>
                      <a:pPr>
                        <a:lnSpc>
                          <a:spcPct val="115000"/>
                        </a:lnSpc>
                        <a:spcAft>
                          <a:spcPts val="0"/>
                        </a:spcAft>
                      </a:pPr>
                      <a:r>
                        <a:rPr lang="de-DE" sz="13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http://DE.lgtvsdp.com/rest/sdp/v3.0/c2.5/account/terms.xml?newterms=Y</a:t>
                      </a:r>
                      <a:endParaRPr lang="de-DE"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254351"/>
                  </a:ext>
                </a:extLst>
              </a:tr>
              <a:tr h="0">
                <a:tc>
                  <a:txBody>
                    <a:bodyPr/>
                    <a:lstStyle/>
                    <a:p>
                      <a:pPr>
                        <a:lnSpc>
                          <a:spcPct val="115000"/>
                        </a:lnSpc>
                        <a:spcAft>
                          <a:spcPts val="0"/>
                        </a:spcAft>
                      </a:pPr>
                      <a:r>
                        <a:rPr lang="de-DE" sz="13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http://DE.lgtvsdp.com/rest/appstore/v2.5/device/hardwarefeature.xml</a:t>
                      </a:r>
                      <a:endParaRPr lang="de-DE"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1061102"/>
                  </a:ext>
                </a:extLst>
              </a:tr>
              <a:tr h="0">
                <a:tc>
                  <a:txBody>
                    <a:bodyPr/>
                    <a:lstStyle/>
                    <a:p>
                      <a:pPr>
                        <a:lnSpc>
                          <a:spcPct val="115000"/>
                        </a:lnSpc>
                        <a:spcAft>
                          <a:spcPts val="0"/>
                        </a:spcAft>
                      </a:pPr>
                      <a:r>
                        <a:rPr lang="de-DE" sz="13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http://DE.lgtvsdp.com/rest/sdp/v3.0/c2.5/log/deviceLog.xml</a:t>
                      </a:r>
                      <a:endParaRPr lang="de-DE"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324419"/>
                  </a:ext>
                </a:extLst>
              </a:tr>
              <a:tr h="0">
                <a:tc>
                  <a:txBody>
                    <a:bodyPr/>
                    <a:lstStyle/>
                    <a:p>
                      <a:pPr>
                        <a:lnSpc>
                          <a:spcPct val="115000"/>
                        </a:lnSpc>
                        <a:spcAft>
                          <a:spcPts val="0"/>
                        </a:spcAft>
                      </a:pPr>
                      <a:r>
                        <a:rPr lang="de-DE" sz="13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http://DE.lgtvsdp.com/rest/sdp/v3.0/c2.5/myApps.xml</a:t>
                      </a:r>
                      <a:endParaRPr lang="de-DE"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715580"/>
                  </a:ext>
                </a:extLst>
              </a:tr>
              <a:tr h="0">
                <a:tc>
                  <a:txBody>
                    <a:bodyPr/>
                    <a:lstStyle/>
                    <a:p>
                      <a:pPr>
                        <a:lnSpc>
                          <a:spcPct val="115000"/>
                        </a:lnSpc>
                        <a:spcAft>
                          <a:spcPts val="0"/>
                        </a:spcAft>
                      </a:pPr>
                      <a:r>
                        <a:rPr lang="de-DE" sz="13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http://DE.lgtvsdp.com/rest/sdp/v3.0/c2.5/home.xml?content_store_version=0001.0208&amp;card_name=home_lg_apps,home_3d_zone,home_game_world,home_pentouch_world,home_naver_info</a:t>
                      </a:r>
                      <a:endParaRPr lang="de-DE"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428628"/>
                  </a:ext>
                </a:extLst>
              </a:tr>
            </a:tbl>
          </a:graphicData>
        </a:graphic>
      </p:graphicFrame>
    </p:spTree>
    <p:extLst>
      <p:ext uri="{BB962C8B-B14F-4D97-AF65-F5344CB8AC3E}">
        <p14:creationId xmlns:p14="http://schemas.microsoft.com/office/powerpoint/2010/main" val="2196831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Analyse der Kommunikation – </a:t>
            </a:r>
            <a:r>
              <a:rPr lang="de-DE" dirty="0"/>
              <a:t>Unterteilung nach Aktivität</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41</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825625"/>
            <a:ext cx="5438844" cy="4351338"/>
          </a:xfrm>
        </p:spPr>
        <p:txBody>
          <a:bodyPr>
            <a:normAutofit/>
          </a:bodyPr>
          <a:lstStyle/>
          <a:p>
            <a:pPr>
              <a:lnSpc>
                <a:spcPct val="100000"/>
              </a:lnSpc>
              <a:spcBef>
                <a:spcPts val="600"/>
              </a:spcBef>
            </a:pPr>
            <a:r>
              <a:rPr lang="de-DE" sz="2200" dirty="0">
                <a:solidFill>
                  <a:schemeClr val="bg1">
                    <a:lumMod val="65000"/>
                  </a:schemeClr>
                </a:solidFill>
              </a:rPr>
              <a:t>Anschalten des Fernsehers</a:t>
            </a:r>
          </a:p>
          <a:p>
            <a:pPr>
              <a:lnSpc>
                <a:spcPct val="100000"/>
              </a:lnSpc>
              <a:spcBef>
                <a:spcPts val="600"/>
              </a:spcBef>
            </a:pPr>
            <a:r>
              <a:rPr lang="de-DE" sz="2200" dirty="0">
                <a:solidFill>
                  <a:schemeClr val="bg1">
                    <a:lumMod val="65000"/>
                  </a:schemeClr>
                </a:solidFill>
              </a:rPr>
              <a:t>Ausschalten des Fernsehers</a:t>
            </a:r>
          </a:p>
          <a:p>
            <a:pPr>
              <a:lnSpc>
                <a:spcPct val="100000"/>
              </a:lnSpc>
              <a:spcBef>
                <a:spcPts val="600"/>
              </a:spcBef>
            </a:pPr>
            <a:r>
              <a:rPr lang="de-DE" sz="2200" dirty="0">
                <a:solidFill>
                  <a:schemeClr val="bg1">
                    <a:lumMod val="65000"/>
                  </a:schemeClr>
                </a:solidFill>
              </a:rPr>
              <a:t>Aufrufen des Hauptmenüs</a:t>
            </a:r>
          </a:p>
          <a:p>
            <a:pPr>
              <a:lnSpc>
                <a:spcPct val="100000"/>
              </a:lnSpc>
              <a:spcBef>
                <a:spcPts val="600"/>
              </a:spcBef>
            </a:pPr>
            <a:r>
              <a:rPr lang="de-DE" sz="2200" dirty="0">
                <a:solidFill>
                  <a:schemeClr val="bg1">
                    <a:lumMod val="65000"/>
                  </a:schemeClr>
                </a:solidFill>
              </a:rPr>
              <a:t>Manuelles Prüfen nach Firmware-Update</a:t>
            </a:r>
          </a:p>
          <a:p>
            <a:pPr>
              <a:lnSpc>
                <a:spcPct val="100000"/>
              </a:lnSpc>
              <a:spcBef>
                <a:spcPts val="600"/>
              </a:spcBef>
            </a:pPr>
            <a:r>
              <a:rPr lang="de-DE" sz="2200" dirty="0">
                <a:solidFill>
                  <a:schemeClr val="bg1">
                    <a:lumMod val="65000"/>
                  </a:schemeClr>
                </a:solidFill>
              </a:rPr>
              <a:t>Firmware-Download</a:t>
            </a:r>
          </a:p>
          <a:p>
            <a:pPr>
              <a:lnSpc>
                <a:spcPct val="100000"/>
              </a:lnSpc>
              <a:spcBef>
                <a:spcPts val="600"/>
              </a:spcBef>
            </a:pPr>
            <a:r>
              <a:rPr lang="de-DE" sz="2200" dirty="0">
                <a:solidFill>
                  <a:schemeClr val="bg1">
                    <a:lumMod val="65000"/>
                  </a:schemeClr>
                </a:solidFill>
              </a:rPr>
              <a:t>Starten der Netzwerkeinrichtung</a:t>
            </a:r>
          </a:p>
          <a:p>
            <a:pPr>
              <a:lnSpc>
                <a:spcPct val="100000"/>
              </a:lnSpc>
              <a:spcBef>
                <a:spcPts val="600"/>
              </a:spcBef>
            </a:pPr>
            <a:r>
              <a:rPr lang="de-DE" sz="2200" dirty="0"/>
              <a:t>Geräteerkennung im Netzwerk durch UPnP</a:t>
            </a:r>
          </a:p>
          <a:p>
            <a:pPr>
              <a:lnSpc>
                <a:spcPct val="100000"/>
              </a:lnSpc>
              <a:spcBef>
                <a:spcPts val="600"/>
              </a:spcBef>
            </a:pPr>
            <a:r>
              <a:rPr lang="de-DE" sz="2200" dirty="0">
                <a:solidFill>
                  <a:schemeClr val="bg1">
                    <a:lumMod val="65000"/>
                  </a:schemeClr>
                </a:solidFill>
              </a:rPr>
              <a:t>Starten der App „Smart IPTV“</a:t>
            </a:r>
          </a:p>
        </p:txBody>
      </p:sp>
      <p:graphicFrame>
        <p:nvGraphicFramePr>
          <p:cNvPr id="16" name="Tabelle 15">
            <a:extLst>
              <a:ext uri="{FF2B5EF4-FFF2-40B4-BE49-F238E27FC236}">
                <a16:creationId xmlns:a16="http://schemas.microsoft.com/office/drawing/2014/main" id="{2105519D-B96F-4E15-851C-BC71ED5B1A96}"/>
              </a:ext>
            </a:extLst>
          </p:cNvPr>
          <p:cNvGraphicFramePr>
            <a:graphicFrameLocks noGrp="1"/>
          </p:cNvGraphicFramePr>
          <p:nvPr>
            <p:extLst>
              <p:ext uri="{D42A27DB-BD31-4B8C-83A1-F6EECF244321}">
                <p14:modId xmlns:p14="http://schemas.microsoft.com/office/powerpoint/2010/main" val="2362227031"/>
              </p:ext>
            </p:extLst>
          </p:nvPr>
        </p:nvGraphicFramePr>
        <p:xfrm>
          <a:off x="6142407" y="1825625"/>
          <a:ext cx="5394157" cy="1715520"/>
        </p:xfrm>
        <a:graphic>
          <a:graphicData uri="http://schemas.openxmlformats.org/drawingml/2006/table">
            <a:tbl>
              <a:tblPr firstRow="1" firstCol="1" bandRow="1">
                <a:tableStyleId>{5C22544A-7EE6-4342-B048-85BDC9FD1C3A}</a:tableStyleId>
              </a:tblPr>
              <a:tblGrid>
                <a:gridCol w="5394157">
                  <a:extLst>
                    <a:ext uri="{9D8B030D-6E8A-4147-A177-3AD203B41FA5}">
                      <a16:colId xmlns:a16="http://schemas.microsoft.com/office/drawing/2014/main" val="3094094974"/>
                    </a:ext>
                  </a:extLst>
                </a:gridCol>
              </a:tblGrid>
              <a:tr h="0">
                <a:tc>
                  <a:txBody>
                    <a:bodyPr/>
                    <a:lstStyle/>
                    <a:p>
                      <a:pPr>
                        <a:lnSpc>
                          <a:spcPct val="115000"/>
                        </a:lnSpc>
                        <a:spcAft>
                          <a:spcPts val="0"/>
                        </a:spcAft>
                      </a:pPr>
                      <a:r>
                        <a:rPr lang="de-DE" sz="13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http://192.168.137.21:37904/MediaRenderer1.xml</a:t>
                      </a:r>
                      <a:endParaRPr lang="de-DE"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7851722"/>
                  </a:ext>
                </a:extLst>
              </a:tr>
              <a:tr h="0">
                <a:tc>
                  <a:txBody>
                    <a:bodyPr/>
                    <a:lstStyle/>
                    <a:p>
                      <a:pPr>
                        <a:lnSpc>
                          <a:spcPct val="115000"/>
                        </a:lnSpc>
                        <a:spcAft>
                          <a:spcPts val="0"/>
                        </a:spcAft>
                      </a:pPr>
                      <a:r>
                        <a:rPr lang="de-DE" sz="13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http://192.168.137.21:37904/ConnectionManager1.xml</a:t>
                      </a:r>
                      <a:endParaRPr lang="de-DE"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2521312"/>
                  </a:ext>
                </a:extLst>
              </a:tr>
              <a:tr h="0">
                <a:tc>
                  <a:txBody>
                    <a:bodyPr/>
                    <a:lstStyle/>
                    <a:p>
                      <a:pPr>
                        <a:lnSpc>
                          <a:spcPct val="115000"/>
                        </a:lnSpc>
                        <a:spcAft>
                          <a:spcPts val="0"/>
                        </a:spcAft>
                      </a:pPr>
                      <a:r>
                        <a:rPr lang="de-DE" sz="13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http://192.168.137.21:37904/RenderingControl1.xml</a:t>
                      </a:r>
                      <a:endParaRPr lang="de-DE"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0644338"/>
                  </a:ext>
                </a:extLst>
              </a:tr>
              <a:tr h="0">
                <a:tc>
                  <a:txBody>
                    <a:bodyPr/>
                    <a:lstStyle/>
                    <a:p>
                      <a:pPr>
                        <a:lnSpc>
                          <a:spcPct val="115000"/>
                        </a:lnSpc>
                        <a:spcAft>
                          <a:spcPts val="0"/>
                        </a:spcAft>
                      </a:pPr>
                      <a:r>
                        <a:rPr lang="de-DE" sz="13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http://192.168.137.21:37904/AVTransport1.xml</a:t>
                      </a:r>
                      <a:endParaRPr lang="de-DE" sz="13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254351"/>
                  </a:ext>
                </a:extLst>
              </a:tr>
              <a:tr h="0">
                <a:tc>
                  <a:txBody>
                    <a:bodyPr/>
                    <a:lstStyle/>
                    <a:p>
                      <a:pPr>
                        <a:lnSpc>
                          <a:spcPct val="115000"/>
                        </a:lnSpc>
                        <a:spcAft>
                          <a:spcPts val="0"/>
                        </a:spcAft>
                      </a:pPr>
                      <a:r>
                        <a:rPr lang="de-DE" sz="13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http://192.168.137.21:37904/upnp/control/ConnectionManager1</a:t>
                      </a:r>
                      <a:endParaRPr lang="de-DE"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1061102"/>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324419"/>
                  </a:ext>
                </a:extLst>
              </a:tr>
              <a:tr h="0">
                <a:tc>
                  <a:txBody>
                    <a:bodyPr/>
                    <a:lstStyle/>
                    <a:p>
                      <a:pPr>
                        <a:lnSpc>
                          <a:spcPct val="115000"/>
                        </a:lnSpc>
                        <a:spcAft>
                          <a:spcPts val="0"/>
                        </a:spcAft>
                      </a:pPr>
                      <a:endParaRPr lang="de-DE"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715580"/>
                  </a:ext>
                </a:extLst>
              </a:tr>
              <a:tr h="0">
                <a:tc>
                  <a:txBody>
                    <a:bodyPr/>
                    <a:lstStyle/>
                    <a:p>
                      <a:pPr>
                        <a:lnSpc>
                          <a:spcPct val="115000"/>
                        </a:lnSpc>
                        <a:spcAft>
                          <a:spcPts val="0"/>
                        </a:spcAft>
                      </a:pPr>
                      <a:endParaRPr lang="de-DE" sz="13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428628"/>
                  </a:ext>
                </a:extLst>
              </a:tr>
            </a:tbl>
          </a:graphicData>
        </a:graphic>
      </p:graphicFrame>
    </p:spTree>
    <p:extLst>
      <p:ext uri="{BB962C8B-B14F-4D97-AF65-F5344CB8AC3E}">
        <p14:creationId xmlns:p14="http://schemas.microsoft.com/office/powerpoint/2010/main" val="2524023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Analyse der Kommunikation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Analyse der Kommunikation – </a:t>
            </a:r>
            <a:r>
              <a:rPr lang="de-DE" dirty="0"/>
              <a:t>Unterteilung nach Aktivität</a:t>
            </a:r>
            <a:endParaRPr lang="de-DE" dirty="0">
              <a:solidFill>
                <a:schemeClr val="bg1"/>
              </a:solidFill>
            </a:endParaRP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42</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825625"/>
            <a:ext cx="5438844" cy="4351338"/>
          </a:xfrm>
        </p:spPr>
        <p:txBody>
          <a:bodyPr>
            <a:normAutofit/>
          </a:bodyPr>
          <a:lstStyle/>
          <a:p>
            <a:pPr>
              <a:lnSpc>
                <a:spcPct val="100000"/>
              </a:lnSpc>
              <a:spcBef>
                <a:spcPts val="600"/>
              </a:spcBef>
            </a:pPr>
            <a:r>
              <a:rPr lang="de-DE" sz="2200" dirty="0">
                <a:solidFill>
                  <a:schemeClr val="bg1">
                    <a:lumMod val="65000"/>
                  </a:schemeClr>
                </a:solidFill>
              </a:rPr>
              <a:t>Anschalten des Fernsehers</a:t>
            </a:r>
          </a:p>
          <a:p>
            <a:pPr>
              <a:lnSpc>
                <a:spcPct val="100000"/>
              </a:lnSpc>
              <a:spcBef>
                <a:spcPts val="600"/>
              </a:spcBef>
            </a:pPr>
            <a:r>
              <a:rPr lang="de-DE" sz="2200" dirty="0">
                <a:solidFill>
                  <a:schemeClr val="bg1">
                    <a:lumMod val="65000"/>
                  </a:schemeClr>
                </a:solidFill>
              </a:rPr>
              <a:t>Ausschalten des Fernsehers</a:t>
            </a:r>
          </a:p>
          <a:p>
            <a:pPr>
              <a:lnSpc>
                <a:spcPct val="100000"/>
              </a:lnSpc>
              <a:spcBef>
                <a:spcPts val="600"/>
              </a:spcBef>
            </a:pPr>
            <a:r>
              <a:rPr lang="de-DE" sz="2200" dirty="0">
                <a:solidFill>
                  <a:schemeClr val="bg1">
                    <a:lumMod val="65000"/>
                  </a:schemeClr>
                </a:solidFill>
              </a:rPr>
              <a:t>Aufrufen des Hauptmenüs</a:t>
            </a:r>
          </a:p>
          <a:p>
            <a:pPr>
              <a:lnSpc>
                <a:spcPct val="100000"/>
              </a:lnSpc>
              <a:spcBef>
                <a:spcPts val="600"/>
              </a:spcBef>
            </a:pPr>
            <a:r>
              <a:rPr lang="de-DE" sz="2200" dirty="0">
                <a:solidFill>
                  <a:schemeClr val="bg1">
                    <a:lumMod val="65000"/>
                  </a:schemeClr>
                </a:solidFill>
              </a:rPr>
              <a:t>Manuelles Prüfen nach Firmware-Update</a:t>
            </a:r>
          </a:p>
          <a:p>
            <a:pPr>
              <a:lnSpc>
                <a:spcPct val="100000"/>
              </a:lnSpc>
              <a:spcBef>
                <a:spcPts val="600"/>
              </a:spcBef>
            </a:pPr>
            <a:r>
              <a:rPr lang="de-DE" sz="2200" dirty="0">
                <a:solidFill>
                  <a:schemeClr val="bg1">
                    <a:lumMod val="65000"/>
                  </a:schemeClr>
                </a:solidFill>
              </a:rPr>
              <a:t>Firmware-Download</a:t>
            </a:r>
          </a:p>
          <a:p>
            <a:pPr>
              <a:lnSpc>
                <a:spcPct val="100000"/>
              </a:lnSpc>
              <a:spcBef>
                <a:spcPts val="600"/>
              </a:spcBef>
            </a:pPr>
            <a:r>
              <a:rPr lang="de-DE" sz="2200" dirty="0">
                <a:solidFill>
                  <a:schemeClr val="bg1">
                    <a:lumMod val="65000"/>
                  </a:schemeClr>
                </a:solidFill>
              </a:rPr>
              <a:t>Starten der Netzwerkeinrichtung</a:t>
            </a:r>
          </a:p>
          <a:p>
            <a:pPr>
              <a:lnSpc>
                <a:spcPct val="100000"/>
              </a:lnSpc>
              <a:spcBef>
                <a:spcPts val="600"/>
              </a:spcBef>
            </a:pPr>
            <a:r>
              <a:rPr lang="de-DE" sz="2200" dirty="0">
                <a:solidFill>
                  <a:schemeClr val="bg1">
                    <a:lumMod val="65000"/>
                  </a:schemeClr>
                </a:solidFill>
              </a:rPr>
              <a:t>Geräteerkennung im Netzwerk durch UPnP</a:t>
            </a:r>
          </a:p>
          <a:p>
            <a:pPr>
              <a:lnSpc>
                <a:spcPct val="100000"/>
              </a:lnSpc>
              <a:spcBef>
                <a:spcPts val="600"/>
              </a:spcBef>
            </a:pPr>
            <a:r>
              <a:rPr lang="de-DE" sz="2200" dirty="0"/>
              <a:t>Starten der App „Smart IPTV“</a:t>
            </a:r>
          </a:p>
        </p:txBody>
      </p:sp>
      <p:graphicFrame>
        <p:nvGraphicFramePr>
          <p:cNvPr id="16" name="Tabelle 15">
            <a:extLst>
              <a:ext uri="{FF2B5EF4-FFF2-40B4-BE49-F238E27FC236}">
                <a16:creationId xmlns:a16="http://schemas.microsoft.com/office/drawing/2014/main" id="{2105519D-B96F-4E15-851C-BC71ED5B1A96}"/>
              </a:ext>
            </a:extLst>
          </p:cNvPr>
          <p:cNvGraphicFramePr>
            <a:graphicFrameLocks noGrp="1"/>
          </p:cNvGraphicFramePr>
          <p:nvPr>
            <p:extLst>
              <p:ext uri="{D42A27DB-BD31-4B8C-83A1-F6EECF244321}">
                <p14:modId xmlns:p14="http://schemas.microsoft.com/office/powerpoint/2010/main" val="1847477615"/>
              </p:ext>
            </p:extLst>
          </p:nvPr>
        </p:nvGraphicFramePr>
        <p:xfrm>
          <a:off x="6142407" y="1825625"/>
          <a:ext cx="5490411" cy="3867658"/>
        </p:xfrm>
        <a:graphic>
          <a:graphicData uri="http://schemas.openxmlformats.org/drawingml/2006/table">
            <a:tbl>
              <a:tblPr firstRow="1" firstCol="1" bandRow="1">
                <a:tableStyleId>{5C22544A-7EE6-4342-B048-85BDC9FD1C3A}</a:tableStyleId>
              </a:tblPr>
              <a:tblGrid>
                <a:gridCol w="5490411">
                  <a:extLst>
                    <a:ext uri="{9D8B030D-6E8A-4147-A177-3AD203B41FA5}">
                      <a16:colId xmlns:a16="http://schemas.microsoft.com/office/drawing/2014/main" val="3094094974"/>
                    </a:ext>
                  </a:extLst>
                </a:gridCol>
              </a:tblGrid>
              <a:tr h="0">
                <a:tc>
                  <a:txBody>
                    <a:bodyPr/>
                    <a:lstStyle/>
                    <a:p>
                      <a:pPr>
                        <a:lnSpc>
                          <a:spcPct val="115000"/>
                        </a:lnSpc>
                        <a:spcAft>
                          <a:spcPts val="0"/>
                        </a:spcAft>
                      </a:pPr>
                      <a:r>
                        <a:rPr lang="de-DE"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http://DE.lgtvsdp.com/rest/appstore/v2.4/apppurchase/checkapppurchase.xml?app_id=109556&amp;purpose_type=general</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7851722"/>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http://DE.lgtvsdp.com/rest/appstore/v2.4/app/comment.xml?app_id=109556&amp;start_idx=0&amp;count=1000</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1946638"/>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http://DE.lgtvsdp.com/rest/appstore/v2.4/app/recommendedapp.xml?app_id=109556</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870370"/>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http://scr.siptv.eu/common/go_lg_local_url.php?ver=2.1.34</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5841299"/>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http://scr.siptv.eu/common/scripts/post_data_local.php</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0919023"/>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http://epg.siptv.eu/common/scripts/get_epg_remote.php</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8252904"/>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http://img.siptv.eu/icons/Euronews.nws.png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6078366"/>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http://img.siptv.eu/icons/ArirangTv.kr.png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4474580"/>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http://img.siptv.eu/icons/brodilo-en.png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0286027"/>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http://img.siptv.eu/icons/dotdance.png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2521312"/>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http://img.siptv.eu/icons/piktv.png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0644338"/>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http://scr.siptv.eu/common/scripts/post_data_local_fs.php</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254351"/>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http://epg.siptv.eu/common/scripts/get_single_local.php?channel=dotdance&amp;ch_name=DOT+Dance</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1061102"/>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http://live.dotdance.cdnvideo.ru/dotdance/dotdance.sdp/playlist.m3u8</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1324419"/>
                  </a:ext>
                </a:extLst>
              </a:tr>
              <a:tr h="0">
                <a:tc>
                  <a:txBody>
                    <a:bodyPr/>
                    <a:lstStyle/>
                    <a:p>
                      <a:pPr>
                        <a:lnSpc>
                          <a:spcPct val="115000"/>
                        </a:lnSpc>
                        <a:spcAft>
                          <a:spcPts val="0"/>
                        </a:spcAft>
                      </a:pPr>
                      <a:r>
                        <a:rPr lang="de-DE"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http://live.dotdance.cdnvideo.ru/dotdance/dotdance.sdp/chunklist.m3u8?hls_proxy_host=pub1.rtmp.s01.l.dotdance</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715580"/>
                  </a:ext>
                </a:extLst>
              </a:tr>
              <a:tr h="0">
                <a:tc>
                  <a:txBody>
                    <a:bodyPr/>
                    <a:lstStyle/>
                    <a:p>
                      <a:pPr>
                        <a:lnSpc>
                          <a:spcPct val="115000"/>
                        </a:lnSpc>
                        <a:spcAft>
                          <a:spcPts val="0"/>
                        </a:spcAft>
                      </a:pPr>
                      <a:r>
                        <a:rPr lang="de-DE"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http://live.dotdance.cdnvideo.ru/dotdance/dotdance.sdp/media-ucmgczsx9_62196.ts?hls_proxy_host=pub1.rtmp.s01.l.dotdance</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428628"/>
                  </a:ext>
                </a:extLst>
              </a:tr>
            </a:tbl>
          </a:graphicData>
        </a:graphic>
      </p:graphicFrame>
    </p:spTree>
    <p:extLst>
      <p:ext uri="{BB962C8B-B14F-4D97-AF65-F5344CB8AC3E}">
        <p14:creationId xmlns:p14="http://schemas.microsoft.com/office/powerpoint/2010/main" val="796464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Blockieren von Zugriffen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Gegenmaßnahmen – Blockieren von Zugriffen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43</a:t>
            </a:fld>
            <a:endParaRPr lang="de-DE" dirty="0">
              <a:solidFill>
                <a:schemeClr val="bg1"/>
              </a:solidFill>
            </a:endParaRPr>
          </a:p>
        </p:txBody>
      </p:sp>
      <p:pic>
        <p:nvPicPr>
          <p:cNvPr id="3" name="Grafik 2">
            <a:extLst>
              <a:ext uri="{FF2B5EF4-FFF2-40B4-BE49-F238E27FC236}">
                <a16:creationId xmlns:a16="http://schemas.microsoft.com/office/drawing/2014/main" id="{DE4898B3-7748-48DC-B3BE-3AB250EF77CD}"/>
              </a:ext>
            </a:extLst>
          </p:cNvPr>
          <p:cNvPicPr>
            <a:picLocks noChangeAspect="1"/>
          </p:cNvPicPr>
          <p:nvPr/>
        </p:nvPicPr>
        <p:blipFill>
          <a:blip r:embed="rId3"/>
          <a:stretch>
            <a:fillRect/>
          </a:stretch>
        </p:blipFill>
        <p:spPr>
          <a:xfrm>
            <a:off x="838199" y="2102156"/>
            <a:ext cx="6152766" cy="2498997"/>
          </a:xfrm>
          <a:prstGeom prst="rect">
            <a:avLst/>
          </a:prstGeom>
        </p:spPr>
      </p:pic>
      <p:pic>
        <p:nvPicPr>
          <p:cNvPr id="16" name="Grafik 15">
            <a:extLst>
              <a:ext uri="{FF2B5EF4-FFF2-40B4-BE49-F238E27FC236}">
                <a16:creationId xmlns:a16="http://schemas.microsoft.com/office/drawing/2014/main" id="{AFA06B36-6C35-41A6-B8CD-23C954913584}"/>
              </a:ext>
            </a:extLst>
          </p:cNvPr>
          <p:cNvPicPr>
            <a:picLocks noChangeAspect="1"/>
          </p:cNvPicPr>
          <p:nvPr/>
        </p:nvPicPr>
        <p:blipFill rotWithShape="1">
          <a:blip r:embed="rId4">
            <a:extLst>
              <a:ext uri="{28A0092B-C50C-407E-A947-70E740481C1C}">
                <a14:useLocalDpi xmlns:a14="http://schemas.microsoft.com/office/drawing/2010/main" val="0"/>
              </a:ext>
            </a:extLst>
          </a:blip>
          <a:srcRect l="4614" r="4902" b="3551"/>
          <a:stretch/>
        </p:blipFill>
        <p:spPr>
          <a:xfrm>
            <a:off x="7806835" y="3373920"/>
            <a:ext cx="3546965" cy="2454466"/>
          </a:xfrm>
          <a:prstGeom prst="rect">
            <a:avLst/>
          </a:prstGeom>
        </p:spPr>
      </p:pic>
      <p:pic>
        <p:nvPicPr>
          <p:cNvPr id="18" name="Grafik 17">
            <a:extLst>
              <a:ext uri="{FF2B5EF4-FFF2-40B4-BE49-F238E27FC236}">
                <a16:creationId xmlns:a16="http://schemas.microsoft.com/office/drawing/2014/main" id="{98E6A188-6E34-412D-8B15-1BB3568983B4}"/>
              </a:ext>
            </a:extLst>
          </p:cNvPr>
          <p:cNvPicPr>
            <a:picLocks noChangeAspect="1"/>
          </p:cNvPicPr>
          <p:nvPr/>
        </p:nvPicPr>
        <p:blipFill>
          <a:blip r:embed="rId5"/>
          <a:stretch>
            <a:fillRect/>
          </a:stretch>
        </p:blipFill>
        <p:spPr>
          <a:xfrm>
            <a:off x="7810214" y="1683144"/>
            <a:ext cx="3543586" cy="1475799"/>
          </a:xfrm>
          <a:prstGeom prst="rect">
            <a:avLst/>
          </a:prstGeom>
        </p:spPr>
      </p:pic>
    </p:spTree>
    <p:extLst>
      <p:ext uri="{BB962C8B-B14F-4D97-AF65-F5344CB8AC3E}">
        <p14:creationId xmlns:p14="http://schemas.microsoft.com/office/powerpoint/2010/main" val="1618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Blockieren von Zugriffen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Gegenmaßnahmen – Blockieren von Zugriffen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44</a:t>
            </a:fld>
            <a:endParaRPr lang="de-DE" dirty="0">
              <a:solidFill>
                <a:schemeClr val="bg1"/>
              </a:solidFill>
            </a:endParaRPr>
          </a:p>
        </p:txBody>
      </p:sp>
      <p:sp>
        <p:nvSpPr>
          <p:cNvPr id="13" name="Rechteck 12">
            <a:extLst>
              <a:ext uri="{FF2B5EF4-FFF2-40B4-BE49-F238E27FC236}">
                <a16:creationId xmlns:a16="http://schemas.microsoft.com/office/drawing/2014/main" id="{E64571B5-E755-415D-BF87-D614F77CC9C8}"/>
              </a:ext>
            </a:extLst>
          </p:cNvPr>
          <p:cNvSpPr/>
          <p:nvPr/>
        </p:nvSpPr>
        <p:spPr>
          <a:xfrm>
            <a:off x="4161773" y="1884560"/>
            <a:ext cx="3057167" cy="3464025"/>
          </a:xfrm>
          <a:prstGeom prst="rect">
            <a:avLst/>
          </a:prstGeom>
        </p:spPr>
        <p:txBody>
          <a:bodyPr wrap="square">
            <a:spAutoFit/>
          </a:bodyPr>
          <a:lstStyle/>
          <a:p>
            <a:pPr algn="ctr">
              <a:lnSpc>
                <a:spcPct val="115000"/>
              </a:lnSpc>
              <a:spcBef>
                <a:spcPts val="600"/>
              </a:spcBef>
            </a:pPr>
            <a:r>
              <a:rPr lang="de-DE" sz="1400" dirty="0">
                <a:latin typeface="Calibri" panose="020F0502020204030204" pitchFamily="34" charset="0"/>
                <a:ea typeface="Calibri" panose="020F0502020204030204" pitchFamily="34" charset="0"/>
                <a:cs typeface="Times New Roman" panose="02020603050405020304" pitchFamily="18" charset="0"/>
              </a:rPr>
              <a:t>DE.lgtvsdp.com</a:t>
            </a:r>
          </a:p>
          <a:p>
            <a:pPr algn="ctr">
              <a:lnSpc>
                <a:spcPct val="115000"/>
              </a:lnSpc>
            </a:pPr>
            <a:r>
              <a:rPr lang="de-DE" sz="1400" dirty="0">
                <a:latin typeface="Calibri" panose="020F0502020204030204" pitchFamily="34" charset="0"/>
                <a:ea typeface="Calibri" panose="020F0502020204030204" pitchFamily="34" charset="0"/>
                <a:cs typeface="Times New Roman" panose="02020603050405020304" pitchFamily="18" charset="0"/>
              </a:rPr>
              <a:t>ngfts.lge.com</a:t>
            </a:r>
          </a:p>
          <a:p>
            <a:pPr algn="ctr"/>
            <a:r>
              <a:rPr lang="de-DE" sz="1400" dirty="0">
                <a:solidFill>
                  <a:srgbClr val="0070C0"/>
                </a:solidFill>
                <a:latin typeface="Calibri" panose="020F0502020204030204" pitchFamily="34" charset="0"/>
                <a:ea typeface="Calibri" panose="020F0502020204030204" pitchFamily="34" charset="0"/>
                <a:cs typeface="Times New Roman" panose="02020603050405020304" pitchFamily="18" charset="0"/>
              </a:rPr>
              <a:t>www.tagesschau.de</a:t>
            </a:r>
          </a:p>
          <a:p>
            <a:pPr algn="ctr">
              <a:lnSpc>
                <a:spcPct val="115000"/>
              </a:lnSpc>
            </a:pPr>
            <a:r>
              <a:rPr lang="de-DE" sz="1400" dirty="0">
                <a:solidFill>
                  <a:srgbClr val="339933"/>
                </a:solidFill>
                <a:latin typeface="Calibri" panose="020F0502020204030204" pitchFamily="34" charset="0"/>
                <a:ea typeface="Calibri" panose="020F0502020204030204" pitchFamily="34" charset="0"/>
                <a:cs typeface="Times New Roman" panose="02020603050405020304" pitchFamily="18" charset="0"/>
              </a:rPr>
              <a:t>51.255.48.71</a:t>
            </a:r>
            <a:endParaRPr lang="de-DE"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de-DE" sz="1400" dirty="0">
                <a:solidFill>
                  <a:srgbClr val="339933"/>
                </a:solidFill>
                <a:latin typeface="Calibri" panose="020F0502020204030204" pitchFamily="34" charset="0"/>
                <a:ea typeface="Calibri" panose="020F0502020204030204" pitchFamily="34" charset="0"/>
                <a:cs typeface="Times New Roman" panose="02020603050405020304" pitchFamily="18" charset="0"/>
              </a:rPr>
              <a:t>tools.mkvod.info</a:t>
            </a:r>
            <a:endParaRPr lang="de-DE" sz="1400" dirty="0">
              <a:latin typeface="Calibri" panose="020F0502020204030204" pitchFamily="34" charset="0"/>
              <a:ea typeface="Calibri" panose="020F0502020204030204" pitchFamily="34" charset="0"/>
              <a:cs typeface="Times New Roman" panose="02020603050405020304" pitchFamily="18" charset="0"/>
            </a:endParaRPr>
          </a:p>
          <a:p>
            <a:pPr algn="ctr"/>
            <a:r>
              <a:rPr lang="de-DE" sz="1400" dirty="0">
                <a:solidFill>
                  <a:srgbClr val="339933"/>
                </a:solidFill>
                <a:latin typeface="Calibri" panose="020F0502020204030204" pitchFamily="34" charset="0"/>
                <a:ea typeface="Calibri" panose="020F0502020204030204" pitchFamily="34" charset="0"/>
                <a:cs typeface="Times New Roman" panose="02020603050405020304" pitchFamily="18" charset="0"/>
              </a:rPr>
              <a:t>live.netd.com.tr</a:t>
            </a:r>
          </a:p>
          <a:p>
            <a:pPr algn="ctr">
              <a:lnSpc>
                <a:spcPct val="115000"/>
              </a:lnSpc>
            </a:pPr>
            <a:r>
              <a:rPr lang="de-DE" sz="1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www.youtube.com</a:t>
            </a:r>
            <a:endParaRPr lang="de-DE"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de-DE" sz="1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s.ytimg.com</a:t>
            </a:r>
            <a:endParaRPr lang="de-DE"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de-DE" sz="1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youtube.googleapis.com</a:t>
            </a:r>
            <a:endParaRPr lang="de-DE"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de-DE" sz="1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www.youtube-nocookie.com</a:t>
            </a:r>
            <a:endParaRPr lang="de-DE"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de-DE" sz="1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www.googleapis.com</a:t>
            </a:r>
            <a:endParaRPr lang="de-DE"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de-DE" sz="1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i.ytimg.com</a:t>
            </a:r>
            <a:endParaRPr lang="de-DE"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en-GB" sz="1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i1.ytimg.com</a:t>
            </a:r>
            <a:endParaRPr lang="de-DE" sz="1400" dirty="0">
              <a:latin typeface="Calibri" panose="020F0502020204030204" pitchFamily="34" charset="0"/>
              <a:ea typeface="Calibri" panose="020F0502020204030204" pitchFamily="34" charset="0"/>
              <a:cs typeface="Times New Roman" panose="02020603050405020304" pitchFamily="18" charset="0"/>
            </a:endParaRPr>
          </a:p>
          <a:p>
            <a:pPr algn="ctr"/>
            <a:r>
              <a:rPr lang="en-GB" sz="1400" dirty="0">
                <a:solidFill>
                  <a:srgbClr val="7030A0"/>
                </a:solidFill>
                <a:latin typeface="Calibri" panose="020F0502020204030204" pitchFamily="34" charset="0"/>
                <a:ea typeface="Calibri" panose="020F0502020204030204" pitchFamily="34" charset="0"/>
                <a:cs typeface="Times New Roman" panose="02020603050405020304" pitchFamily="18" charset="0"/>
              </a:rPr>
              <a:t>googlevideo.com</a:t>
            </a:r>
            <a:endParaRPr lang="de-DE" sz="1400" dirty="0"/>
          </a:p>
        </p:txBody>
      </p:sp>
      <p:sp>
        <p:nvSpPr>
          <p:cNvPr id="17" name="Rechteck 16">
            <a:extLst>
              <a:ext uri="{FF2B5EF4-FFF2-40B4-BE49-F238E27FC236}">
                <a16:creationId xmlns:a16="http://schemas.microsoft.com/office/drawing/2014/main" id="{F36566B5-5D79-46CF-A1EF-9C514A557891}"/>
              </a:ext>
            </a:extLst>
          </p:cNvPr>
          <p:cNvSpPr/>
          <p:nvPr/>
        </p:nvSpPr>
        <p:spPr>
          <a:xfrm>
            <a:off x="3643269" y="5559003"/>
            <a:ext cx="4094174" cy="325538"/>
          </a:xfrm>
          <a:prstGeom prst="rect">
            <a:avLst/>
          </a:prstGeom>
        </p:spPr>
        <p:txBody>
          <a:bodyPr wrap="square">
            <a:spAutoFit/>
          </a:bodyPr>
          <a:lstStyle/>
          <a:p>
            <a:pPr algn="ctr">
              <a:lnSpc>
                <a:spcPct val="115000"/>
              </a:lnSpc>
              <a:spcBef>
                <a:spcPts val="600"/>
              </a:spcBef>
            </a:pPr>
            <a:r>
              <a:rPr lang="de-DE" sz="1400" b="1" dirty="0">
                <a:latin typeface="Calibri" panose="020F0502020204030204" pitchFamily="34" charset="0"/>
                <a:ea typeface="Calibri" panose="020F0502020204030204" pitchFamily="34" charset="0"/>
                <a:cs typeface="Times New Roman" panose="02020603050405020304" pitchFamily="18" charset="0"/>
              </a:rPr>
              <a:t>Whitelist</a:t>
            </a:r>
            <a:r>
              <a:rPr lang="de-DE" sz="1400" dirty="0">
                <a:latin typeface="Calibri" panose="020F0502020204030204" pitchFamily="34" charset="0"/>
                <a:ea typeface="Calibri" panose="020F0502020204030204" pitchFamily="34" charset="0"/>
                <a:cs typeface="Times New Roman" panose="02020603050405020304" pitchFamily="18" charset="0"/>
              </a:rPr>
              <a:t> für </a:t>
            </a:r>
            <a:r>
              <a:rPr lang="de-DE" sz="1400" dirty="0">
                <a:solidFill>
                  <a:srgbClr val="0070C0"/>
                </a:solidFill>
                <a:latin typeface="Calibri" panose="020F0502020204030204" pitchFamily="34" charset="0"/>
                <a:cs typeface="Times New Roman" panose="02020603050405020304" pitchFamily="18" charset="0"/>
              </a:rPr>
              <a:t>Tagesschau</a:t>
            </a:r>
            <a:r>
              <a:rPr lang="de-DE" sz="1400" dirty="0">
                <a:latin typeface="Calibri" panose="020F0502020204030204" pitchFamily="34" charset="0"/>
                <a:ea typeface="Calibri" panose="020F0502020204030204" pitchFamily="34" charset="0"/>
                <a:cs typeface="Times New Roman" panose="02020603050405020304" pitchFamily="18" charset="0"/>
              </a:rPr>
              <a:t>, </a:t>
            </a:r>
            <a:r>
              <a:rPr lang="de-DE" sz="1400" dirty="0">
                <a:solidFill>
                  <a:srgbClr val="339933"/>
                </a:solidFill>
                <a:latin typeface="Calibri" panose="020F0502020204030204" pitchFamily="34" charset="0"/>
                <a:cs typeface="Times New Roman" panose="02020603050405020304" pitchFamily="18" charset="0"/>
              </a:rPr>
              <a:t>MK IPTV</a:t>
            </a:r>
            <a:r>
              <a:rPr lang="de-DE" sz="1400" dirty="0">
                <a:latin typeface="Calibri" panose="020F0502020204030204" pitchFamily="34" charset="0"/>
                <a:ea typeface="Calibri" panose="020F0502020204030204" pitchFamily="34" charset="0"/>
                <a:cs typeface="Times New Roman" panose="02020603050405020304" pitchFamily="18" charset="0"/>
              </a:rPr>
              <a:t> und </a:t>
            </a:r>
            <a:r>
              <a:rPr lang="de-DE" sz="1400" dirty="0">
                <a:solidFill>
                  <a:srgbClr val="7030A0"/>
                </a:solidFill>
                <a:latin typeface="Calibri" panose="020F0502020204030204" pitchFamily="34" charset="0"/>
                <a:cs typeface="Times New Roman" panose="02020603050405020304" pitchFamily="18" charset="0"/>
              </a:rPr>
              <a:t>YouTube</a:t>
            </a:r>
          </a:p>
        </p:txBody>
      </p:sp>
      <p:sp>
        <p:nvSpPr>
          <p:cNvPr id="14" name="Rechteck 13">
            <a:extLst>
              <a:ext uri="{FF2B5EF4-FFF2-40B4-BE49-F238E27FC236}">
                <a16:creationId xmlns:a16="http://schemas.microsoft.com/office/drawing/2014/main" id="{B56AF66A-80B9-4083-A6EF-598BC80122A1}"/>
              </a:ext>
            </a:extLst>
          </p:cNvPr>
          <p:cNvSpPr/>
          <p:nvPr/>
        </p:nvSpPr>
        <p:spPr>
          <a:xfrm>
            <a:off x="955213" y="1884560"/>
            <a:ext cx="2692782" cy="2537618"/>
          </a:xfrm>
          <a:prstGeom prst="rect">
            <a:avLst/>
          </a:prstGeom>
        </p:spPr>
        <p:txBody>
          <a:bodyPr wrap="square">
            <a:spAutoFit/>
          </a:bodyPr>
          <a:lstStyle/>
          <a:p>
            <a:pPr algn="ctr">
              <a:lnSpc>
                <a:spcPct val="115000"/>
              </a:lnSpc>
            </a:pPr>
            <a:r>
              <a:rPr lang="de-DE" sz="1400" dirty="0">
                <a:latin typeface="Calibri" panose="020F0502020204030204" pitchFamily="34" charset="0"/>
                <a:ea typeface="Calibri" panose="020F0502020204030204" pitchFamily="34" charset="0"/>
                <a:cs typeface="Times New Roman" panose="02020603050405020304" pitchFamily="18" charset="0"/>
              </a:rPr>
              <a:t>kr.lgtvsdp.com</a:t>
            </a:r>
          </a:p>
          <a:p>
            <a:pPr algn="ctr">
              <a:lnSpc>
                <a:spcPct val="115000"/>
              </a:lnSpc>
            </a:pPr>
            <a:r>
              <a:rPr lang="de-DE" sz="1400" dirty="0">
                <a:latin typeface="Calibri" panose="020F0502020204030204" pitchFamily="34" charset="0"/>
                <a:ea typeface="Calibri" panose="020F0502020204030204" pitchFamily="34" charset="0"/>
                <a:cs typeface="Times New Roman" panose="02020603050405020304" pitchFamily="18" charset="0"/>
              </a:rPr>
              <a:t>DE.ad.lgsmartad.com</a:t>
            </a:r>
          </a:p>
          <a:p>
            <a:pPr algn="ctr">
              <a:lnSpc>
                <a:spcPct val="115000"/>
              </a:lnSpc>
            </a:pPr>
            <a:r>
              <a:rPr lang="de-DE" sz="1400" dirty="0">
                <a:latin typeface="Calibri" panose="020F0502020204030204" pitchFamily="34" charset="0"/>
                <a:ea typeface="Calibri" panose="020F0502020204030204" pitchFamily="34" charset="0"/>
                <a:cs typeface="Times New Roman" panose="02020603050405020304" pitchFamily="18" charset="0"/>
              </a:rPr>
              <a:t>DE.info.lgsmartad.com</a:t>
            </a:r>
          </a:p>
          <a:p>
            <a:pPr algn="ctr">
              <a:lnSpc>
                <a:spcPct val="115000"/>
              </a:lnSpc>
            </a:pPr>
            <a:r>
              <a:rPr lang="de-DE" sz="1400" dirty="0">
                <a:latin typeface="Calibri" panose="020F0502020204030204" pitchFamily="34" charset="0"/>
                <a:ea typeface="Calibri" panose="020F0502020204030204" pitchFamily="34" charset="0"/>
                <a:cs typeface="Times New Roman" panose="02020603050405020304" pitchFamily="18" charset="0"/>
              </a:rPr>
              <a:t>de.ad.lgsmartad.com</a:t>
            </a:r>
          </a:p>
          <a:p>
            <a:pPr algn="ctr">
              <a:lnSpc>
                <a:spcPct val="115000"/>
              </a:lnSpc>
            </a:pPr>
            <a:r>
              <a:rPr lang="de-DE" sz="1400" dirty="0">
                <a:latin typeface="Calibri" panose="020F0502020204030204" pitchFamily="34" charset="0"/>
                <a:ea typeface="Calibri" panose="020F0502020204030204" pitchFamily="34" charset="0"/>
                <a:cs typeface="Times New Roman" panose="02020603050405020304" pitchFamily="18" charset="0"/>
              </a:rPr>
              <a:t>de.info.lgsmartad.com</a:t>
            </a:r>
          </a:p>
          <a:p>
            <a:pPr algn="ctr">
              <a:lnSpc>
                <a:spcPct val="115000"/>
              </a:lnSpc>
            </a:pPr>
            <a:r>
              <a:rPr lang="de-DE" sz="1400" dirty="0">
                <a:latin typeface="Calibri" panose="020F0502020204030204" pitchFamily="34" charset="0"/>
                <a:ea typeface="Calibri" panose="020F0502020204030204" pitchFamily="34" charset="0"/>
                <a:cs typeface="Times New Roman" panose="02020603050405020304" pitchFamily="18" charset="0"/>
              </a:rPr>
              <a:t>stats.smartclip.net</a:t>
            </a:r>
          </a:p>
          <a:p>
            <a:pPr algn="ctr">
              <a:lnSpc>
                <a:spcPct val="115000"/>
              </a:lnSpc>
            </a:pPr>
            <a:r>
              <a:rPr lang="de-DE" sz="1400" dirty="0">
                <a:latin typeface="Calibri" panose="020F0502020204030204" pitchFamily="34" charset="0"/>
                <a:ea typeface="Calibri" panose="020F0502020204030204" pitchFamily="34" charset="0"/>
                <a:cs typeface="Times New Roman" panose="02020603050405020304" pitchFamily="18" charset="0"/>
              </a:rPr>
              <a:t>stats-irl.sxp.smartclip.net</a:t>
            </a:r>
          </a:p>
          <a:p>
            <a:pPr algn="ctr">
              <a:lnSpc>
                <a:spcPct val="115000"/>
              </a:lnSpc>
            </a:pPr>
            <a:r>
              <a:rPr lang="de-DE" sz="1400" dirty="0">
                <a:latin typeface="Calibri" panose="020F0502020204030204" pitchFamily="34" charset="0"/>
                <a:ea typeface="Calibri" panose="020F0502020204030204" pitchFamily="34" charset="0"/>
                <a:cs typeface="Times New Roman" panose="02020603050405020304" pitchFamily="18" charset="0"/>
              </a:rPr>
              <a:t>cdn.smartclip.net</a:t>
            </a:r>
          </a:p>
          <a:p>
            <a:pPr algn="ctr">
              <a:lnSpc>
                <a:spcPct val="115000"/>
              </a:lnSpc>
            </a:pPr>
            <a:r>
              <a:rPr lang="en-GB" sz="1400" dirty="0">
                <a:latin typeface="Calibri" panose="020F0502020204030204" pitchFamily="34" charset="0"/>
                <a:ea typeface="Calibri" panose="020F0502020204030204" pitchFamily="34" charset="0"/>
                <a:cs typeface="Times New Roman" panose="02020603050405020304" pitchFamily="18" charset="0"/>
              </a:rPr>
              <a:t>track.adform.net</a:t>
            </a:r>
            <a:endParaRPr lang="de-DE" sz="1400" dirty="0">
              <a:latin typeface="Calibri" panose="020F0502020204030204" pitchFamily="34" charset="0"/>
              <a:ea typeface="Calibri" panose="020F0502020204030204" pitchFamily="34" charset="0"/>
              <a:cs typeface="Times New Roman" panose="02020603050405020304" pitchFamily="18" charset="0"/>
            </a:endParaRPr>
          </a:p>
          <a:p>
            <a:pPr algn="ctr"/>
            <a:r>
              <a:rPr lang="en-GB" sz="1400" dirty="0">
                <a:latin typeface="Calibri" panose="020F0502020204030204" pitchFamily="34" charset="0"/>
                <a:ea typeface="Calibri" panose="020F0502020204030204" pitchFamily="34" charset="0"/>
                <a:cs typeface="Times New Roman" panose="02020603050405020304" pitchFamily="18" charset="0"/>
              </a:rPr>
              <a:t>s1.adform.net</a:t>
            </a:r>
            <a:endParaRPr lang="de-DE" sz="1400" dirty="0"/>
          </a:p>
        </p:txBody>
      </p:sp>
      <p:sp>
        <p:nvSpPr>
          <p:cNvPr id="19" name="Rechteck 18">
            <a:extLst>
              <a:ext uri="{FF2B5EF4-FFF2-40B4-BE49-F238E27FC236}">
                <a16:creationId xmlns:a16="http://schemas.microsoft.com/office/drawing/2014/main" id="{3CE724BA-C278-4C94-BC03-328F4D990E72}"/>
              </a:ext>
            </a:extLst>
          </p:cNvPr>
          <p:cNvSpPr/>
          <p:nvPr/>
        </p:nvSpPr>
        <p:spPr>
          <a:xfrm>
            <a:off x="955213" y="5429943"/>
            <a:ext cx="2692782" cy="587853"/>
          </a:xfrm>
          <a:prstGeom prst="rect">
            <a:avLst/>
          </a:prstGeom>
        </p:spPr>
        <p:txBody>
          <a:bodyPr wrap="square">
            <a:spAutoFit/>
          </a:bodyPr>
          <a:lstStyle/>
          <a:p>
            <a:pPr algn="ctr">
              <a:lnSpc>
                <a:spcPct val="115000"/>
              </a:lnSpc>
              <a:spcBef>
                <a:spcPts val="600"/>
              </a:spcBef>
            </a:pPr>
            <a:r>
              <a:rPr lang="de-DE" sz="1400" b="1" dirty="0">
                <a:latin typeface="Calibri" panose="020F0502020204030204" pitchFamily="34" charset="0"/>
                <a:ea typeface="Calibri" panose="020F0502020204030204" pitchFamily="34" charset="0"/>
                <a:cs typeface="Times New Roman" panose="02020603050405020304" pitchFamily="18" charset="0"/>
              </a:rPr>
              <a:t>Blacklist</a:t>
            </a:r>
            <a:r>
              <a:rPr lang="de-DE" sz="1400" dirty="0">
                <a:latin typeface="Calibri" panose="020F0502020204030204" pitchFamily="34" charset="0"/>
                <a:ea typeface="Calibri" panose="020F0502020204030204" pitchFamily="34" charset="0"/>
                <a:cs typeface="Times New Roman" panose="02020603050405020304" pitchFamily="18" charset="0"/>
              </a:rPr>
              <a:t> für Kompromiss aus Nutzbarkeit und Datenschutz</a:t>
            </a:r>
            <a:endParaRPr lang="de-DE" sz="1400" dirty="0">
              <a:solidFill>
                <a:srgbClr val="7030A0"/>
              </a:solidFill>
              <a:latin typeface="Calibri" panose="020F0502020204030204" pitchFamily="34" charset="0"/>
              <a:cs typeface="Times New Roman" panose="02020603050405020304" pitchFamily="18" charset="0"/>
            </a:endParaRPr>
          </a:p>
        </p:txBody>
      </p:sp>
      <p:sp>
        <p:nvSpPr>
          <p:cNvPr id="23" name="Rechteck 22">
            <a:extLst>
              <a:ext uri="{FF2B5EF4-FFF2-40B4-BE49-F238E27FC236}">
                <a16:creationId xmlns:a16="http://schemas.microsoft.com/office/drawing/2014/main" id="{08AC6C98-35C3-440C-8F25-336F9850BD82}"/>
              </a:ext>
            </a:extLst>
          </p:cNvPr>
          <p:cNvSpPr/>
          <p:nvPr/>
        </p:nvSpPr>
        <p:spPr>
          <a:xfrm>
            <a:off x="7592494" y="5559003"/>
            <a:ext cx="4135431" cy="325538"/>
          </a:xfrm>
          <a:prstGeom prst="rect">
            <a:avLst/>
          </a:prstGeom>
        </p:spPr>
        <p:txBody>
          <a:bodyPr wrap="square">
            <a:spAutoFit/>
          </a:bodyPr>
          <a:lstStyle/>
          <a:p>
            <a:pPr algn="ctr">
              <a:lnSpc>
                <a:spcPct val="115000"/>
              </a:lnSpc>
              <a:spcBef>
                <a:spcPts val="600"/>
              </a:spcBef>
            </a:pPr>
            <a:r>
              <a:rPr lang="de-DE" sz="1400" b="1" dirty="0">
                <a:latin typeface="Calibri" panose="020F0502020204030204" pitchFamily="34" charset="0"/>
                <a:ea typeface="Calibri" panose="020F0502020204030204" pitchFamily="34" charset="0"/>
                <a:cs typeface="Times New Roman" panose="02020603050405020304" pitchFamily="18" charset="0"/>
              </a:rPr>
              <a:t>Tool </a:t>
            </a:r>
            <a:r>
              <a:rPr lang="de-DE" sz="1400" dirty="0">
                <a:latin typeface="Calibri" panose="020F0502020204030204" pitchFamily="34" charset="0"/>
                <a:ea typeface="Calibri" panose="020F0502020204030204" pitchFamily="34" charset="0"/>
                <a:cs typeface="Times New Roman" panose="02020603050405020304" pitchFamily="18" charset="0"/>
              </a:rPr>
              <a:t>zum bedarfsgerechten Generieren einer Filterliste</a:t>
            </a:r>
            <a:endParaRPr lang="de-DE" sz="1400" dirty="0">
              <a:solidFill>
                <a:srgbClr val="7030A0"/>
              </a:solidFill>
              <a:latin typeface="Calibri" panose="020F0502020204030204" pitchFamily="34" charset="0"/>
              <a:cs typeface="Times New Roman" panose="02020603050405020304" pitchFamily="18" charset="0"/>
            </a:endParaRPr>
          </a:p>
        </p:txBody>
      </p:sp>
      <p:pic>
        <p:nvPicPr>
          <p:cNvPr id="15" name="Grafik 14">
            <a:extLst>
              <a:ext uri="{FF2B5EF4-FFF2-40B4-BE49-F238E27FC236}">
                <a16:creationId xmlns:a16="http://schemas.microsoft.com/office/drawing/2014/main" id="{B80D6B39-2974-4BA1-80F4-D1827C033506}"/>
              </a:ext>
            </a:extLst>
          </p:cNvPr>
          <p:cNvPicPr>
            <a:picLocks noChangeAspect="1"/>
          </p:cNvPicPr>
          <p:nvPr/>
        </p:nvPicPr>
        <p:blipFill rotWithShape="1">
          <a:blip r:embed="rId3"/>
          <a:srcRect t="5167" r="31580"/>
          <a:stretch/>
        </p:blipFill>
        <p:spPr>
          <a:xfrm>
            <a:off x="7617826" y="1819949"/>
            <a:ext cx="4084763" cy="1990376"/>
          </a:xfrm>
          <a:prstGeom prst="rect">
            <a:avLst/>
          </a:prstGeom>
        </p:spPr>
      </p:pic>
      <p:pic>
        <p:nvPicPr>
          <p:cNvPr id="24" name="Grafik 23">
            <a:extLst>
              <a:ext uri="{FF2B5EF4-FFF2-40B4-BE49-F238E27FC236}">
                <a16:creationId xmlns:a16="http://schemas.microsoft.com/office/drawing/2014/main" id="{74A78752-6CBB-4768-B7D1-544761A91BFF}"/>
              </a:ext>
            </a:extLst>
          </p:cNvPr>
          <p:cNvPicPr>
            <a:picLocks noChangeAspect="1"/>
          </p:cNvPicPr>
          <p:nvPr/>
        </p:nvPicPr>
        <p:blipFill>
          <a:blip r:embed="rId4"/>
          <a:stretch>
            <a:fillRect/>
          </a:stretch>
        </p:blipFill>
        <p:spPr>
          <a:xfrm>
            <a:off x="8512706" y="3892161"/>
            <a:ext cx="2295002" cy="1382811"/>
          </a:xfrm>
          <a:prstGeom prst="rect">
            <a:avLst/>
          </a:prstGeom>
        </p:spPr>
      </p:pic>
    </p:spTree>
    <p:extLst>
      <p:ext uri="{BB962C8B-B14F-4D97-AF65-F5344CB8AC3E}">
        <p14:creationId xmlns:p14="http://schemas.microsoft.com/office/powerpoint/2010/main" val="339139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Manipulieren von Zugriffen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Gegenmaßnahmen – Manipulieren von Zugriffen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45</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636295"/>
            <a:ext cx="10705238" cy="4540668"/>
          </a:xfrm>
        </p:spPr>
        <p:txBody>
          <a:bodyPr>
            <a:normAutofit/>
          </a:bodyPr>
          <a:lstStyle/>
          <a:p>
            <a:pPr>
              <a:lnSpc>
                <a:spcPct val="100000"/>
              </a:lnSpc>
              <a:spcBef>
                <a:spcPts val="600"/>
              </a:spcBef>
            </a:pPr>
            <a:r>
              <a:rPr lang="de-DE" sz="1800" dirty="0"/>
              <a:t>Führt zu Fehlermeldungen und nicht nutzbarer Funktionalität → Requests dürfen nicht fehlschlagen</a:t>
            </a:r>
          </a:p>
          <a:p>
            <a:pPr>
              <a:lnSpc>
                <a:spcPct val="100000"/>
              </a:lnSpc>
              <a:spcBef>
                <a:spcPts val="1200"/>
              </a:spcBef>
            </a:pPr>
            <a:r>
              <a:rPr lang="de-DE" sz="1800" dirty="0"/>
              <a:t>Entfernen eines X-Headers → </a:t>
            </a:r>
            <a:r>
              <a:rPr lang="de-DE" sz="1800" i="1" dirty="0"/>
              <a:t>HTTP/1.1 412 </a:t>
            </a:r>
            <a:r>
              <a:rPr lang="de-DE" sz="1800" i="1" dirty="0" err="1"/>
              <a:t>Precondition</a:t>
            </a:r>
            <a:r>
              <a:rPr lang="de-DE" sz="1800" i="1" dirty="0"/>
              <a:t> </a:t>
            </a:r>
            <a:r>
              <a:rPr lang="de-DE" sz="1800" i="1" dirty="0" err="1"/>
              <a:t>Failed</a:t>
            </a:r>
            <a:endParaRPr lang="de-DE" sz="1800" i="1" dirty="0"/>
          </a:p>
          <a:p>
            <a:pPr>
              <a:lnSpc>
                <a:spcPct val="100000"/>
              </a:lnSpc>
              <a:spcBef>
                <a:spcPts val="1200"/>
              </a:spcBef>
            </a:pPr>
            <a:r>
              <a:rPr lang="de-DE" sz="1800" dirty="0"/>
              <a:t>Bearbeiten der X-Device-ID → </a:t>
            </a:r>
            <a:r>
              <a:rPr lang="de-DE" sz="1800" i="1" dirty="0"/>
              <a:t>HTTP/1.1 406 Not </a:t>
            </a:r>
            <a:r>
              <a:rPr lang="de-DE" sz="1800" i="1" dirty="0" err="1"/>
              <a:t>Acceptable</a:t>
            </a:r>
            <a:r>
              <a:rPr lang="de-DE" sz="1800" i="1" dirty="0"/>
              <a:t> </a:t>
            </a:r>
            <a:r>
              <a:rPr lang="de-DE" sz="1800" dirty="0"/>
              <a:t>oder </a:t>
            </a:r>
            <a:r>
              <a:rPr lang="de-DE" sz="1800" i="1" dirty="0"/>
              <a:t>HTTP/1.1 400 Bad Request</a:t>
            </a:r>
          </a:p>
          <a:p>
            <a:pPr>
              <a:lnSpc>
                <a:spcPct val="100000"/>
              </a:lnSpc>
              <a:spcBef>
                <a:spcPts val="1200"/>
              </a:spcBef>
            </a:pPr>
            <a:r>
              <a:rPr lang="de-DE" sz="1800" dirty="0"/>
              <a:t>Authentisierung schlägt fehl → </a:t>
            </a:r>
            <a:r>
              <a:rPr lang="de-DE" sz="1800" i="1" dirty="0"/>
              <a:t>HTTP/1.1 400 Bad Request </a:t>
            </a:r>
            <a:r>
              <a:rPr lang="de-DE" sz="1800" dirty="0"/>
              <a:t>in nachfolgenden Requests, da X-Authentication null</a:t>
            </a:r>
          </a:p>
        </p:txBody>
      </p:sp>
      <p:pic>
        <p:nvPicPr>
          <p:cNvPr id="4" name="Grafik 3">
            <a:extLst>
              <a:ext uri="{FF2B5EF4-FFF2-40B4-BE49-F238E27FC236}">
                <a16:creationId xmlns:a16="http://schemas.microsoft.com/office/drawing/2014/main" id="{4248995B-6CEC-403E-B234-2B4076690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514" y="3554472"/>
            <a:ext cx="6698573" cy="2205627"/>
          </a:xfrm>
          <a:prstGeom prst="rect">
            <a:avLst/>
          </a:prstGeom>
        </p:spPr>
      </p:pic>
    </p:spTree>
    <p:extLst>
      <p:ext uri="{BB962C8B-B14F-4D97-AF65-F5344CB8AC3E}">
        <p14:creationId xmlns:p14="http://schemas.microsoft.com/office/powerpoint/2010/main" val="3702910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Abhören verschlüsselter Verbindungen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912556" cy="365125"/>
          </a:xfrm>
        </p:spPr>
        <p:txBody>
          <a:bodyPr/>
          <a:lstStyle/>
          <a:p>
            <a:r>
              <a:rPr lang="de-DE" dirty="0">
                <a:solidFill>
                  <a:schemeClr val="bg1"/>
                </a:solidFill>
              </a:rPr>
              <a:t>Gegenmaßnahmen – Abhören verschlüsselter Verbindungen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46</a:t>
            </a:fld>
            <a:endParaRPr lang="de-DE" dirty="0">
              <a:solidFill>
                <a:schemeClr val="bg1"/>
              </a:solidFill>
            </a:endParaRPr>
          </a:p>
        </p:txBody>
      </p:sp>
      <p:pic>
        <p:nvPicPr>
          <p:cNvPr id="8" name="Grafik 7">
            <a:extLst>
              <a:ext uri="{FF2B5EF4-FFF2-40B4-BE49-F238E27FC236}">
                <a16:creationId xmlns:a16="http://schemas.microsoft.com/office/drawing/2014/main" id="{EC95A359-39EC-4B69-83D6-84CA9ACE1F6F}"/>
              </a:ext>
            </a:extLst>
          </p:cNvPr>
          <p:cNvPicPr>
            <a:picLocks noChangeAspect="1"/>
          </p:cNvPicPr>
          <p:nvPr/>
        </p:nvPicPr>
        <p:blipFill>
          <a:blip r:embed="rId3"/>
          <a:stretch>
            <a:fillRect/>
          </a:stretch>
        </p:blipFill>
        <p:spPr>
          <a:xfrm>
            <a:off x="907084" y="2055489"/>
            <a:ext cx="6134893" cy="3217780"/>
          </a:xfrm>
          <a:prstGeom prst="rect">
            <a:avLst/>
          </a:prstGeom>
        </p:spPr>
      </p:pic>
      <p:pic>
        <p:nvPicPr>
          <p:cNvPr id="13" name="Grafik 12">
            <a:extLst>
              <a:ext uri="{FF2B5EF4-FFF2-40B4-BE49-F238E27FC236}">
                <a16:creationId xmlns:a16="http://schemas.microsoft.com/office/drawing/2014/main" id="{A7871F9C-25AC-4982-B00D-BA5FFAD374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27490" y="2055489"/>
            <a:ext cx="3832395" cy="1537450"/>
          </a:xfrm>
          <a:prstGeom prst="rect">
            <a:avLst/>
          </a:prstGeom>
        </p:spPr>
      </p:pic>
      <p:pic>
        <p:nvPicPr>
          <p:cNvPr id="15" name="Grafik 14">
            <a:extLst>
              <a:ext uri="{FF2B5EF4-FFF2-40B4-BE49-F238E27FC236}">
                <a16:creationId xmlns:a16="http://schemas.microsoft.com/office/drawing/2014/main" id="{C7D7A898-87A6-43C6-8F7B-9FD51EB4E58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27490" y="3980324"/>
            <a:ext cx="3826310" cy="1292945"/>
          </a:xfrm>
          <a:prstGeom prst="rect">
            <a:avLst/>
          </a:prstGeom>
        </p:spPr>
      </p:pic>
    </p:spTree>
    <p:extLst>
      <p:ext uri="{BB962C8B-B14F-4D97-AF65-F5344CB8AC3E}">
        <p14:creationId xmlns:p14="http://schemas.microsoft.com/office/powerpoint/2010/main" val="22630671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Abhören verschlüsselter Verbindungen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912556" cy="365125"/>
          </a:xfrm>
        </p:spPr>
        <p:txBody>
          <a:bodyPr/>
          <a:lstStyle/>
          <a:p>
            <a:r>
              <a:rPr lang="de-DE" dirty="0">
                <a:solidFill>
                  <a:schemeClr val="bg1"/>
                </a:solidFill>
              </a:rPr>
              <a:t>Gegenmaßnahmen – Abhören verschlüsselter Verbindungen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47</a:t>
            </a:fld>
            <a:endParaRPr lang="de-DE" dirty="0">
              <a:solidFill>
                <a:schemeClr val="bg1"/>
              </a:solidFill>
            </a:endParaRPr>
          </a:p>
        </p:txBody>
      </p:sp>
      <p:pic>
        <p:nvPicPr>
          <p:cNvPr id="3" name="Grafik 2">
            <a:extLst>
              <a:ext uri="{FF2B5EF4-FFF2-40B4-BE49-F238E27FC236}">
                <a16:creationId xmlns:a16="http://schemas.microsoft.com/office/drawing/2014/main" id="{683B9343-D637-4B4B-8D37-8AED3C25BCF8}"/>
              </a:ext>
            </a:extLst>
          </p:cNvPr>
          <p:cNvPicPr>
            <a:picLocks noChangeAspect="1"/>
          </p:cNvPicPr>
          <p:nvPr/>
        </p:nvPicPr>
        <p:blipFill>
          <a:blip r:embed="rId3"/>
          <a:stretch>
            <a:fillRect/>
          </a:stretch>
        </p:blipFill>
        <p:spPr>
          <a:xfrm>
            <a:off x="2238824" y="1652412"/>
            <a:ext cx="7714351" cy="3553175"/>
          </a:xfrm>
          <a:prstGeom prst="rect">
            <a:avLst/>
          </a:prstGeom>
        </p:spPr>
      </p:pic>
    </p:spTree>
    <p:extLst>
      <p:ext uri="{BB962C8B-B14F-4D97-AF65-F5344CB8AC3E}">
        <p14:creationId xmlns:p14="http://schemas.microsoft.com/office/powerpoint/2010/main" val="3103328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Abhören verschlüsselter Verbindungen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912556" cy="365125"/>
          </a:xfrm>
        </p:spPr>
        <p:txBody>
          <a:bodyPr/>
          <a:lstStyle/>
          <a:p>
            <a:r>
              <a:rPr lang="de-DE" dirty="0">
                <a:solidFill>
                  <a:schemeClr val="bg1"/>
                </a:solidFill>
              </a:rPr>
              <a:t>Gegenmaßnahmen – Abhören verschlüsselter Verbindungen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48</a:t>
            </a:fld>
            <a:endParaRPr lang="de-DE" dirty="0">
              <a:solidFill>
                <a:schemeClr val="bg1"/>
              </a:solidFill>
            </a:endParaRPr>
          </a:p>
        </p:txBody>
      </p:sp>
      <p:pic>
        <p:nvPicPr>
          <p:cNvPr id="4" name="Grafik 3">
            <a:extLst>
              <a:ext uri="{FF2B5EF4-FFF2-40B4-BE49-F238E27FC236}">
                <a16:creationId xmlns:a16="http://schemas.microsoft.com/office/drawing/2014/main" id="{DFD73D28-946F-41E0-BDBD-E15C316B6965}"/>
              </a:ext>
            </a:extLst>
          </p:cNvPr>
          <p:cNvPicPr>
            <a:picLocks noChangeAspect="1"/>
          </p:cNvPicPr>
          <p:nvPr/>
        </p:nvPicPr>
        <p:blipFill rotWithShape="1">
          <a:blip r:embed="rId3"/>
          <a:srcRect l="48703" t="34696"/>
          <a:stretch/>
        </p:blipFill>
        <p:spPr>
          <a:xfrm>
            <a:off x="907085" y="1705445"/>
            <a:ext cx="2872584" cy="1952155"/>
          </a:xfrm>
          <a:prstGeom prst="rect">
            <a:avLst/>
          </a:prstGeom>
        </p:spPr>
      </p:pic>
      <p:pic>
        <p:nvPicPr>
          <p:cNvPr id="5" name="Grafik 4">
            <a:extLst>
              <a:ext uri="{FF2B5EF4-FFF2-40B4-BE49-F238E27FC236}">
                <a16:creationId xmlns:a16="http://schemas.microsoft.com/office/drawing/2014/main" id="{AF4D1956-A3AA-4FB3-88A6-505E7C290FBE}"/>
              </a:ext>
            </a:extLst>
          </p:cNvPr>
          <p:cNvPicPr>
            <a:picLocks noChangeAspect="1"/>
          </p:cNvPicPr>
          <p:nvPr/>
        </p:nvPicPr>
        <p:blipFill>
          <a:blip r:embed="rId4"/>
          <a:stretch>
            <a:fillRect/>
          </a:stretch>
        </p:blipFill>
        <p:spPr>
          <a:xfrm>
            <a:off x="3898232" y="1705445"/>
            <a:ext cx="7455568" cy="3458688"/>
          </a:xfrm>
          <a:prstGeom prst="rect">
            <a:avLst/>
          </a:prstGeom>
        </p:spPr>
      </p:pic>
    </p:spTree>
    <p:extLst>
      <p:ext uri="{BB962C8B-B14F-4D97-AF65-F5344CB8AC3E}">
        <p14:creationId xmlns:p14="http://schemas.microsoft.com/office/powerpoint/2010/main" val="4208891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Abhören verschlüsselter Verbindungen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912556" cy="365125"/>
          </a:xfrm>
        </p:spPr>
        <p:txBody>
          <a:bodyPr/>
          <a:lstStyle/>
          <a:p>
            <a:r>
              <a:rPr lang="de-DE" dirty="0">
                <a:solidFill>
                  <a:schemeClr val="bg1"/>
                </a:solidFill>
              </a:rPr>
              <a:t>Gegenmaßnahmen – Abhören verschlüsselter Verbindungen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49</a:t>
            </a:fld>
            <a:endParaRPr lang="de-DE" dirty="0">
              <a:solidFill>
                <a:schemeClr val="bg1"/>
              </a:solidFill>
            </a:endParaRPr>
          </a:p>
        </p:txBody>
      </p:sp>
      <p:pic>
        <p:nvPicPr>
          <p:cNvPr id="3" name="Grafik 2">
            <a:extLst>
              <a:ext uri="{FF2B5EF4-FFF2-40B4-BE49-F238E27FC236}">
                <a16:creationId xmlns:a16="http://schemas.microsoft.com/office/drawing/2014/main" id="{FB722587-9C02-4149-ADD4-9EA2A976AC6E}"/>
              </a:ext>
            </a:extLst>
          </p:cNvPr>
          <p:cNvPicPr>
            <a:picLocks noChangeAspect="1"/>
          </p:cNvPicPr>
          <p:nvPr/>
        </p:nvPicPr>
        <p:blipFill rotWithShape="1">
          <a:blip r:embed="rId3"/>
          <a:srcRect l="43025" t="35303"/>
          <a:stretch/>
        </p:blipFill>
        <p:spPr>
          <a:xfrm>
            <a:off x="907085" y="1707880"/>
            <a:ext cx="3089027" cy="1416288"/>
          </a:xfrm>
          <a:prstGeom prst="rect">
            <a:avLst/>
          </a:prstGeom>
        </p:spPr>
      </p:pic>
      <p:pic>
        <p:nvPicPr>
          <p:cNvPr id="7" name="Grafik 6">
            <a:extLst>
              <a:ext uri="{FF2B5EF4-FFF2-40B4-BE49-F238E27FC236}">
                <a16:creationId xmlns:a16="http://schemas.microsoft.com/office/drawing/2014/main" id="{DEE13E45-E41C-4848-82C6-5DC40E61E262}"/>
              </a:ext>
            </a:extLst>
          </p:cNvPr>
          <p:cNvPicPr>
            <a:picLocks noChangeAspect="1"/>
          </p:cNvPicPr>
          <p:nvPr/>
        </p:nvPicPr>
        <p:blipFill>
          <a:blip r:embed="rId4"/>
          <a:stretch>
            <a:fillRect/>
          </a:stretch>
        </p:blipFill>
        <p:spPr>
          <a:xfrm>
            <a:off x="4038600" y="1707880"/>
            <a:ext cx="7315200" cy="3474021"/>
          </a:xfrm>
          <a:prstGeom prst="rect">
            <a:avLst/>
          </a:prstGeom>
        </p:spPr>
      </p:pic>
    </p:spTree>
    <p:extLst>
      <p:ext uri="{BB962C8B-B14F-4D97-AF65-F5344CB8AC3E}">
        <p14:creationId xmlns:p14="http://schemas.microsoft.com/office/powerpoint/2010/main" val="2068362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Internet </a:t>
            </a:r>
            <a:r>
              <a:rPr lang="de-DE" sz="4000" dirty="0" err="1">
                <a:latin typeface="+mn-lt"/>
              </a:rPr>
              <a:t>of</a:t>
            </a:r>
            <a:r>
              <a:rPr lang="de-DE" sz="4000" dirty="0">
                <a:latin typeface="+mn-lt"/>
              </a:rPr>
              <a:t> Things</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p:txBody>
          <a:bodyPr/>
          <a:lstStyle/>
          <a:p>
            <a:r>
              <a:rPr lang="de-DE" dirty="0" err="1">
                <a:solidFill>
                  <a:schemeClr val="bg1"/>
                </a:solidFill>
              </a:rPr>
              <a:t>IoT</a:t>
            </a:r>
            <a:r>
              <a:rPr lang="de-DE" dirty="0">
                <a:solidFill>
                  <a:schemeClr val="bg1"/>
                </a:solidFill>
              </a:rPr>
              <a:t> – Sicherheit</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5</a:t>
            </a:fld>
            <a:endParaRPr lang="de-DE" dirty="0">
              <a:solidFill>
                <a:schemeClr val="bg1"/>
              </a:solidFill>
            </a:endParaRPr>
          </a:p>
        </p:txBody>
      </p:sp>
      <p:sp>
        <p:nvSpPr>
          <p:cNvPr id="4" name="Inhaltsplatzhalter 3">
            <a:extLst>
              <a:ext uri="{FF2B5EF4-FFF2-40B4-BE49-F238E27FC236}">
                <a16:creationId xmlns:a16="http://schemas.microsoft.com/office/drawing/2014/main" id="{377482E4-00A4-4B74-804F-AADD4EB2B9C3}"/>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408594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Abhören verschlüsselter Verbindungen</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912556" cy="365125"/>
          </a:xfrm>
        </p:spPr>
        <p:txBody>
          <a:bodyPr/>
          <a:lstStyle/>
          <a:p>
            <a:r>
              <a:rPr lang="de-DE" dirty="0">
                <a:solidFill>
                  <a:schemeClr val="bg1"/>
                </a:solidFill>
              </a:rPr>
              <a:t>Gegenmaßnahmen – Abhören verschlüsselter Verbindungen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50</a:t>
            </a:fld>
            <a:endParaRPr lang="de-DE" dirty="0">
              <a:solidFill>
                <a:schemeClr val="bg1"/>
              </a:solidFill>
            </a:endParaRPr>
          </a:p>
        </p:txBody>
      </p:sp>
      <p:pic>
        <p:nvPicPr>
          <p:cNvPr id="4" name="Grafik 3">
            <a:extLst>
              <a:ext uri="{FF2B5EF4-FFF2-40B4-BE49-F238E27FC236}">
                <a16:creationId xmlns:a16="http://schemas.microsoft.com/office/drawing/2014/main" id="{48502E90-309D-4BED-A66A-2142EBC75B97}"/>
              </a:ext>
            </a:extLst>
          </p:cNvPr>
          <p:cNvPicPr>
            <a:picLocks noChangeAspect="1"/>
          </p:cNvPicPr>
          <p:nvPr/>
        </p:nvPicPr>
        <p:blipFill>
          <a:blip r:embed="rId3"/>
          <a:stretch>
            <a:fillRect/>
          </a:stretch>
        </p:blipFill>
        <p:spPr>
          <a:xfrm>
            <a:off x="4420745" y="1920475"/>
            <a:ext cx="3485147" cy="2082953"/>
          </a:xfrm>
          <a:prstGeom prst="rect">
            <a:avLst/>
          </a:prstGeom>
        </p:spPr>
      </p:pic>
      <p:pic>
        <p:nvPicPr>
          <p:cNvPr id="5" name="Grafik 4">
            <a:extLst>
              <a:ext uri="{FF2B5EF4-FFF2-40B4-BE49-F238E27FC236}">
                <a16:creationId xmlns:a16="http://schemas.microsoft.com/office/drawing/2014/main" id="{DF971CFD-2D6C-4806-8085-A78CD46F9724}"/>
              </a:ext>
            </a:extLst>
          </p:cNvPr>
          <p:cNvPicPr>
            <a:picLocks noChangeAspect="1"/>
          </p:cNvPicPr>
          <p:nvPr/>
        </p:nvPicPr>
        <p:blipFill>
          <a:blip r:embed="rId4"/>
          <a:stretch>
            <a:fillRect/>
          </a:stretch>
        </p:blipFill>
        <p:spPr>
          <a:xfrm>
            <a:off x="907085" y="1920475"/>
            <a:ext cx="3340205" cy="1995837"/>
          </a:xfrm>
          <a:prstGeom prst="rect">
            <a:avLst/>
          </a:prstGeom>
        </p:spPr>
      </p:pic>
      <p:pic>
        <p:nvPicPr>
          <p:cNvPr id="8" name="Grafik 7">
            <a:extLst>
              <a:ext uri="{FF2B5EF4-FFF2-40B4-BE49-F238E27FC236}">
                <a16:creationId xmlns:a16="http://schemas.microsoft.com/office/drawing/2014/main" id="{2CC5B195-AB33-491B-83EF-39716E1F3D8F}"/>
              </a:ext>
            </a:extLst>
          </p:cNvPr>
          <p:cNvPicPr>
            <a:picLocks noChangeAspect="1"/>
          </p:cNvPicPr>
          <p:nvPr/>
        </p:nvPicPr>
        <p:blipFill>
          <a:blip r:embed="rId5"/>
          <a:stretch>
            <a:fillRect/>
          </a:stretch>
        </p:blipFill>
        <p:spPr>
          <a:xfrm>
            <a:off x="8037523" y="1920475"/>
            <a:ext cx="3314906" cy="2177137"/>
          </a:xfrm>
          <a:prstGeom prst="rect">
            <a:avLst/>
          </a:prstGeom>
        </p:spPr>
      </p:pic>
      <p:sp>
        <p:nvSpPr>
          <p:cNvPr id="9" name="Rechteck 8">
            <a:extLst>
              <a:ext uri="{FF2B5EF4-FFF2-40B4-BE49-F238E27FC236}">
                <a16:creationId xmlns:a16="http://schemas.microsoft.com/office/drawing/2014/main" id="{0F9A4AA3-B6CD-4F1E-8834-D229AFDBA6A7}"/>
              </a:ext>
            </a:extLst>
          </p:cNvPr>
          <p:cNvSpPr/>
          <p:nvPr/>
        </p:nvSpPr>
        <p:spPr>
          <a:xfrm>
            <a:off x="849021" y="4580650"/>
            <a:ext cx="3456331" cy="646331"/>
          </a:xfrm>
          <a:prstGeom prst="rect">
            <a:avLst/>
          </a:prstGeom>
        </p:spPr>
        <p:txBody>
          <a:bodyPr wrap="none">
            <a:spAutoFit/>
          </a:bodyPr>
          <a:lstStyle/>
          <a:p>
            <a:pPr algn="ctr"/>
            <a:r>
              <a:rPr lang="de-DE" dirty="0">
                <a:solidFill>
                  <a:srgbClr val="000000"/>
                </a:solidFill>
              </a:rPr>
              <a:t>Amazon Instant Video, </a:t>
            </a:r>
            <a:r>
              <a:rPr lang="de-DE" dirty="0" err="1">
                <a:solidFill>
                  <a:srgbClr val="000000"/>
                </a:solidFill>
              </a:rPr>
              <a:t>MyVideo</a:t>
            </a:r>
            <a:r>
              <a:rPr lang="de-DE" dirty="0">
                <a:solidFill>
                  <a:srgbClr val="000000"/>
                </a:solidFill>
              </a:rPr>
              <a:t>, …</a:t>
            </a:r>
          </a:p>
          <a:p>
            <a:pPr algn="ctr"/>
            <a:r>
              <a:rPr lang="de-DE" dirty="0">
                <a:solidFill>
                  <a:srgbClr val="000000"/>
                </a:solidFill>
              </a:rPr>
              <a:t>(Standardfehlerbildschirm)</a:t>
            </a:r>
            <a:endParaRPr lang="de-DE" dirty="0"/>
          </a:p>
        </p:txBody>
      </p:sp>
      <p:sp>
        <p:nvSpPr>
          <p:cNvPr id="13" name="Rechteck 12">
            <a:extLst>
              <a:ext uri="{FF2B5EF4-FFF2-40B4-BE49-F238E27FC236}">
                <a16:creationId xmlns:a16="http://schemas.microsoft.com/office/drawing/2014/main" id="{1EE79458-1BF5-47A7-8B79-9BFBB07F0821}"/>
              </a:ext>
            </a:extLst>
          </p:cNvPr>
          <p:cNvSpPr/>
          <p:nvPr/>
        </p:nvSpPr>
        <p:spPr>
          <a:xfrm>
            <a:off x="4420745" y="4572000"/>
            <a:ext cx="3485147" cy="646331"/>
          </a:xfrm>
          <a:prstGeom prst="rect">
            <a:avLst/>
          </a:prstGeom>
        </p:spPr>
        <p:txBody>
          <a:bodyPr wrap="square">
            <a:spAutoFit/>
          </a:bodyPr>
          <a:lstStyle/>
          <a:p>
            <a:pPr algn="ctr"/>
            <a:r>
              <a:rPr lang="de-DE" dirty="0">
                <a:solidFill>
                  <a:srgbClr val="000000"/>
                </a:solidFill>
              </a:rPr>
              <a:t>Netflix (benutzerdefinierter Fehlerbildschirm)</a:t>
            </a:r>
            <a:endParaRPr lang="de-DE" dirty="0"/>
          </a:p>
        </p:txBody>
      </p:sp>
      <p:sp>
        <p:nvSpPr>
          <p:cNvPr id="14" name="Rechteck 13">
            <a:extLst>
              <a:ext uri="{FF2B5EF4-FFF2-40B4-BE49-F238E27FC236}">
                <a16:creationId xmlns:a16="http://schemas.microsoft.com/office/drawing/2014/main" id="{49C4E1FF-B44C-4FE7-9636-823D91F77A96}"/>
              </a:ext>
            </a:extLst>
          </p:cNvPr>
          <p:cNvSpPr/>
          <p:nvPr/>
        </p:nvSpPr>
        <p:spPr>
          <a:xfrm>
            <a:off x="7952402" y="4579571"/>
            <a:ext cx="3485147" cy="369332"/>
          </a:xfrm>
          <a:prstGeom prst="rect">
            <a:avLst/>
          </a:prstGeom>
        </p:spPr>
        <p:txBody>
          <a:bodyPr wrap="square">
            <a:spAutoFit/>
          </a:bodyPr>
          <a:lstStyle/>
          <a:p>
            <a:pPr algn="ctr"/>
            <a:r>
              <a:rPr lang="de-DE" dirty="0" err="1">
                <a:solidFill>
                  <a:srgbClr val="000000"/>
                </a:solidFill>
              </a:rPr>
              <a:t>Zattoo</a:t>
            </a:r>
            <a:r>
              <a:rPr lang="de-DE" dirty="0">
                <a:solidFill>
                  <a:srgbClr val="000000"/>
                </a:solidFill>
              </a:rPr>
              <a:t> (unverschlüsselter Login)</a:t>
            </a:r>
            <a:endParaRPr lang="de-DE" dirty="0"/>
          </a:p>
        </p:txBody>
      </p:sp>
    </p:spTree>
    <p:extLst>
      <p:ext uri="{BB962C8B-B14F-4D97-AF65-F5344CB8AC3E}">
        <p14:creationId xmlns:p14="http://schemas.microsoft.com/office/powerpoint/2010/main" val="261979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Grenzen des Modells</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Grenzen des Modells – verdeckte Kanäle</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51</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825625"/>
            <a:ext cx="5438844" cy="4351338"/>
          </a:xfrm>
        </p:spPr>
        <p:txBody>
          <a:bodyPr>
            <a:normAutofit/>
          </a:bodyPr>
          <a:lstStyle/>
          <a:p>
            <a:pPr>
              <a:lnSpc>
                <a:spcPct val="100000"/>
              </a:lnSpc>
              <a:spcBef>
                <a:spcPts val="600"/>
              </a:spcBef>
            </a:pPr>
            <a:r>
              <a:rPr lang="de-DE" sz="2200" dirty="0"/>
              <a:t>Verdeckte Kanäle</a:t>
            </a:r>
          </a:p>
          <a:p>
            <a:pPr marL="0" indent="0">
              <a:lnSpc>
                <a:spcPct val="100000"/>
              </a:lnSpc>
              <a:spcBef>
                <a:spcPts val="600"/>
              </a:spcBef>
              <a:buNone/>
            </a:pPr>
            <a:endParaRPr lang="de-DE" sz="1800" dirty="0"/>
          </a:p>
          <a:p>
            <a:pPr>
              <a:lnSpc>
                <a:spcPct val="100000"/>
              </a:lnSpc>
              <a:spcBef>
                <a:spcPts val="600"/>
              </a:spcBef>
            </a:pPr>
            <a:r>
              <a:rPr lang="de-DE" sz="2200" dirty="0"/>
              <a:t>Konsequente Verschlüsselung</a:t>
            </a:r>
          </a:p>
          <a:p>
            <a:pPr lvl="1">
              <a:lnSpc>
                <a:spcPct val="100000"/>
              </a:lnSpc>
              <a:spcBef>
                <a:spcPts val="600"/>
              </a:spcBef>
            </a:pPr>
            <a:r>
              <a:rPr lang="de-DE" sz="1800" dirty="0"/>
              <a:t>Audit-Funktion für Nutzer?</a:t>
            </a:r>
          </a:p>
        </p:txBody>
      </p:sp>
      <p:sp>
        <p:nvSpPr>
          <p:cNvPr id="9" name="Inhaltsplatzhalter 2">
            <a:extLst>
              <a:ext uri="{FF2B5EF4-FFF2-40B4-BE49-F238E27FC236}">
                <a16:creationId xmlns:a16="http://schemas.microsoft.com/office/drawing/2014/main" id="{93B6A6B0-1A56-4BBA-8736-5EAF4F932DD4}"/>
              </a:ext>
            </a:extLst>
          </p:cNvPr>
          <p:cNvSpPr txBox="1">
            <a:spLocks/>
          </p:cNvSpPr>
          <p:nvPr/>
        </p:nvSpPr>
        <p:spPr>
          <a:xfrm>
            <a:off x="5157608" y="3188381"/>
            <a:ext cx="2358046" cy="3351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buNone/>
            </a:pPr>
            <a:r>
              <a:rPr lang="de-DE" sz="1600" dirty="0"/>
              <a:t>MAC: 00:</a:t>
            </a:r>
            <a:r>
              <a:rPr lang="de-DE" sz="1600" dirty="0">
                <a:solidFill>
                  <a:srgbClr val="FF0000"/>
                </a:solidFill>
              </a:rPr>
              <a:t>30</a:t>
            </a:r>
            <a:r>
              <a:rPr lang="de-DE" sz="1600" dirty="0"/>
              <a:t>:</a:t>
            </a:r>
            <a:r>
              <a:rPr lang="de-DE" sz="1600" dirty="0">
                <a:solidFill>
                  <a:srgbClr val="FF0000"/>
                </a:solidFill>
              </a:rPr>
              <a:t>05</a:t>
            </a:r>
            <a:r>
              <a:rPr lang="de-DE" sz="1600" dirty="0"/>
              <a:t>:</a:t>
            </a:r>
            <a:r>
              <a:rPr lang="de-DE" sz="1600" dirty="0">
                <a:solidFill>
                  <a:srgbClr val="FF0000"/>
                </a:solidFill>
              </a:rPr>
              <a:t>5</a:t>
            </a:r>
            <a:r>
              <a:rPr lang="de-DE" sz="1600" dirty="0">
                <a:solidFill>
                  <a:srgbClr val="0070C0"/>
                </a:solidFill>
              </a:rPr>
              <a:t>A</a:t>
            </a:r>
            <a:r>
              <a:rPr lang="de-DE" sz="1600" dirty="0"/>
              <a:t>:</a:t>
            </a:r>
            <a:r>
              <a:rPr lang="de-DE" sz="1600" dirty="0">
                <a:solidFill>
                  <a:srgbClr val="0070C0"/>
                </a:solidFill>
              </a:rPr>
              <a:t>DB</a:t>
            </a:r>
            <a:r>
              <a:rPr lang="de-DE" sz="1600" dirty="0"/>
              <a:t>:</a:t>
            </a:r>
            <a:r>
              <a:rPr lang="de-DE" sz="1600" dirty="0">
                <a:solidFill>
                  <a:srgbClr val="0070C0"/>
                </a:solidFill>
              </a:rPr>
              <a:t>A</a:t>
            </a:r>
            <a:r>
              <a:rPr lang="de-DE" sz="1600" dirty="0">
                <a:solidFill>
                  <a:srgbClr val="FF0000"/>
                </a:solidFill>
              </a:rPr>
              <a:t>0</a:t>
            </a:r>
            <a:endParaRPr lang="de-DE" sz="1200" dirty="0">
              <a:solidFill>
                <a:srgbClr val="FF0000"/>
              </a:solidFill>
            </a:endParaRPr>
          </a:p>
        </p:txBody>
      </p:sp>
      <p:sp>
        <p:nvSpPr>
          <p:cNvPr id="4" name="Pfeil: nach rechts 3">
            <a:extLst>
              <a:ext uri="{FF2B5EF4-FFF2-40B4-BE49-F238E27FC236}">
                <a16:creationId xmlns:a16="http://schemas.microsoft.com/office/drawing/2014/main" id="{A3B838C6-F334-4754-93D7-34B60A9F5F80}"/>
              </a:ext>
            </a:extLst>
          </p:cNvPr>
          <p:cNvSpPr/>
          <p:nvPr/>
        </p:nvSpPr>
        <p:spPr>
          <a:xfrm>
            <a:off x="7624584" y="2327383"/>
            <a:ext cx="821012"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53211C95-6931-40D4-8B1A-6F38328F0613}"/>
              </a:ext>
            </a:extLst>
          </p:cNvPr>
          <p:cNvSpPr/>
          <p:nvPr/>
        </p:nvSpPr>
        <p:spPr>
          <a:xfrm>
            <a:off x="7624584" y="3197054"/>
            <a:ext cx="821012"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2EDF9AA9-8179-40B3-BB9F-7F53783FC065}"/>
              </a:ext>
            </a:extLst>
          </p:cNvPr>
          <p:cNvPicPr>
            <a:picLocks noChangeAspect="1"/>
          </p:cNvPicPr>
          <p:nvPr/>
        </p:nvPicPr>
        <p:blipFill>
          <a:blip r:embed="rId3"/>
          <a:stretch>
            <a:fillRect/>
          </a:stretch>
        </p:blipFill>
        <p:spPr>
          <a:xfrm>
            <a:off x="9519494" y="1966387"/>
            <a:ext cx="925411" cy="1010750"/>
          </a:xfrm>
          <a:prstGeom prst="rect">
            <a:avLst/>
          </a:prstGeom>
        </p:spPr>
      </p:pic>
      <p:sp>
        <p:nvSpPr>
          <p:cNvPr id="14" name="Inhaltsplatzhalter 2">
            <a:extLst>
              <a:ext uri="{FF2B5EF4-FFF2-40B4-BE49-F238E27FC236}">
                <a16:creationId xmlns:a16="http://schemas.microsoft.com/office/drawing/2014/main" id="{CC635120-C96B-4C2A-A2E1-DFAA1C2B3145}"/>
              </a:ext>
            </a:extLst>
          </p:cNvPr>
          <p:cNvSpPr txBox="1">
            <a:spLocks/>
          </p:cNvSpPr>
          <p:nvPr/>
        </p:nvSpPr>
        <p:spPr>
          <a:xfrm>
            <a:off x="8554526" y="3173876"/>
            <a:ext cx="2865161" cy="3351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buNone/>
            </a:pPr>
            <a:r>
              <a:rPr lang="de-DE" sz="1600" dirty="0"/>
              <a:t>X-</a:t>
            </a:r>
            <a:r>
              <a:rPr lang="de-DE" sz="1600" dirty="0" err="1"/>
              <a:t>Timestamp</a:t>
            </a:r>
            <a:r>
              <a:rPr lang="de-DE" sz="1600" dirty="0"/>
              <a:t>: </a:t>
            </a:r>
            <a:r>
              <a:rPr lang="de-DE" sz="1600" dirty="0">
                <a:solidFill>
                  <a:srgbClr val="00B050"/>
                </a:solidFill>
              </a:rPr>
              <a:t>1</a:t>
            </a:r>
            <a:r>
              <a:rPr lang="de-DE" sz="1600" dirty="0">
                <a:solidFill>
                  <a:srgbClr val="FF0000"/>
                </a:solidFill>
              </a:rPr>
              <a:t>30055</a:t>
            </a:r>
            <a:r>
              <a:rPr lang="de-DE" sz="1600" dirty="0">
                <a:solidFill>
                  <a:srgbClr val="0070C0"/>
                </a:solidFill>
              </a:rPr>
              <a:t>10131110</a:t>
            </a:r>
            <a:r>
              <a:rPr lang="de-DE" sz="1600" dirty="0">
                <a:solidFill>
                  <a:srgbClr val="FF0000"/>
                </a:solidFill>
              </a:rPr>
              <a:t>0</a:t>
            </a:r>
            <a:r>
              <a:rPr lang="de-DE" sz="1600" dirty="0">
                <a:solidFill>
                  <a:srgbClr val="00B050"/>
                </a:solidFill>
              </a:rPr>
              <a:t>5</a:t>
            </a:r>
            <a:endParaRPr lang="de-DE" sz="1200" dirty="0">
              <a:solidFill>
                <a:srgbClr val="00B050"/>
              </a:solidFill>
            </a:endParaRPr>
          </a:p>
        </p:txBody>
      </p:sp>
      <p:pic>
        <p:nvPicPr>
          <p:cNvPr id="5" name="Grafik 4">
            <a:extLst>
              <a:ext uri="{FF2B5EF4-FFF2-40B4-BE49-F238E27FC236}">
                <a16:creationId xmlns:a16="http://schemas.microsoft.com/office/drawing/2014/main" id="{46118FB8-9AD4-4D5B-8CF5-3226C80A203C}"/>
              </a:ext>
            </a:extLst>
          </p:cNvPr>
          <p:cNvPicPr>
            <a:picLocks noChangeAspect="1"/>
          </p:cNvPicPr>
          <p:nvPr/>
        </p:nvPicPr>
        <p:blipFill>
          <a:blip r:embed="rId4"/>
          <a:stretch>
            <a:fillRect/>
          </a:stretch>
        </p:blipFill>
        <p:spPr>
          <a:xfrm>
            <a:off x="5884688" y="1893482"/>
            <a:ext cx="917635" cy="1158475"/>
          </a:xfrm>
          <a:prstGeom prst="rect">
            <a:avLst/>
          </a:prstGeom>
        </p:spPr>
      </p:pic>
    </p:spTree>
    <p:extLst>
      <p:ext uri="{BB962C8B-B14F-4D97-AF65-F5344CB8AC3E}">
        <p14:creationId xmlns:p14="http://schemas.microsoft.com/office/powerpoint/2010/main" val="3328893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Grenzen des Modells</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Grenzen des Modells – Audit-Funktion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52</a:t>
            </a:fld>
            <a:endParaRPr lang="de-DE" dirty="0">
              <a:solidFill>
                <a:schemeClr val="bg1"/>
              </a:solidFill>
            </a:endParaRPr>
          </a:p>
        </p:txBody>
      </p:sp>
      <p:sp>
        <p:nvSpPr>
          <p:cNvPr id="17" name="Inhaltsplatzhalter 2">
            <a:extLst>
              <a:ext uri="{FF2B5EF4-FFF2-40B4-BE49-F238E27FC236}">
                <a16:creationId xmlns:a16="http://schemas.microsoft.com/office/drawing/2014/main" id="{C8593BCB-2527-4BAB-A951-E21724BDADFA}"/>
              </a:ext>
            </a:extLst>
          </p:cNvPr>
          <p:cNvSpPr>
            <a:spLocks noGrp="1"/>
          </p:cNvSpPr>
          <p:nvPr>
            <p:ph idx="1"/>
          </p:nvPr>
        </p:nvSpPr>
        <p:spPr>
          <a:xfrm>
            <a:off x="838203" y="1825625"/>
            <a:ext cx="5438844" cy="4351338"/>
          </a:xfrm>
        </p:spPr>
        <p:txBody>
          <a:bodyPr>
            <a:normAutofit/>
          </a:bodyPr>
          <a:lstStyle/>
          <a:p>
            <a:pPr>
              <a:lnSpc>
                <a:spcPct val="100000"/>
              </a:lnSpc>
              <a:spcBef>
                <a:spcPts val="600"/>
              </a:spcBef>
            </a:pPr>
            <a:r>
              <a:rPr lang="de-DE" sz="2200" dirty="0"/>
              <a:t>Verdeckte Kanäle</a:t>
            </a:r>
          </a:p>
          <a:p>
            <a:pPr marL="0" indent="0">
              <a:lnSpc>
                <a:spcPct val="100000"/>
              </a:lnSpc>
              <a:spcBef>
                <a:spcPts val="600"/>
              </a:spcBef>
              <a:buNone/>
            </a:pPr>
            <a:endParaRPr lang="de-DE" sz="1800" dirty="0"/>
          </a:p>
          <a:p>
            <a:pPr>
              <a:lnSpc>
                <a:spcPct val="100000"/>
              </a:lnSpc>
              <a:spcBef>
                <a:spcPts val="600"/>
              </a:spcBef>
            </a:pPr>
            <a:r>
              <a:rPr lang="de-DE" sz="2200" dirty="0"/>
              <a:t>Konsequente Verschlüsselung</a:t>
            </a:r>
          </a:p>
          <a:p>
            <a:pPr lvl="1">
              <a:lnSpc>
                <a:spcPct val="100000"/>
              </a:lnSpc>
              <a:spcBef>
                <a:spcPts val="600"/>
              </a:spcBef>
            </a:pPr>
            <a:r>
              <a:rPr lang="de-DE" sz="1800" dirty="0"/>
              <a:t>Audit-Funktion für Nutzer?</a:t>
            </a:r>
          </a:p>
        </p:txBody>
      </p:sp>
      <p:sp>
        <p:nvSpPr>
          <p:cNvPr id="9" name="Inhaltsplatzhalter 2">
            <a:extLst>
              <a:ext uri="{FF2B5EF4-FFF2-40B4-BE49-F238E27FC236}">
                <a16:creationId xmlns:a16="http://schemas.microsoft.com/office/drawing/2014/main" id="{93B6A6B0-1A56-4BBA-8736-5EAF4F932DD4}"/>
              </a:ext>
            </a:extLst>
          </p:cNvPr>
          <p:cNvSpPr txBox="1">
            <a:spLocks/>
          </p:cNvSpPr>
          <p:nvPr/>
        </p:nvSpPr>
        <p:spPr>
          <a:xfrm>
            <a:off x="5157608" y="3188381"/>
            <a:ext cx="2358046" cy="3351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buNone/>
            </a:pPr>
            <a:r>
              <a:rPr lang="de-DE" sz="1600" dirty="0"/>
              <a:t>MAC: 00:</a:t>
            </a:r>
            <a:r>
              <a:rPr lang="de-DE" sz="1600" dirty="0">
                <a:solidFill>
                  <a:srgbClr val="FF0000"/>
                </a:solidFill>
              </a:rPr>
              <a:t>30</a:t>
            </a:r>
            <a:r>
              <a:rPr lang="de-DE" sz="1600" dirty="0"/>
              <a:t>:</a:t>
            </a:r>
            <a:r>
              <a:rPr lang="de-DE" sz="1600" dirty="0">
                <a:solidFill>
                  <a:srgbClr val="FF0000"/>
                </a:solidFill>
              </a:rPr>
              <a:t>05</a:t>
            </a:r>
            <a:r>
              <a:rPr lang="de-DE" sz="1600" dirty="0"/>
              <a:t>:</a:t>
            </a:r>
            <a:r>
              <a:rPr lang="de-DE" sz="1600" dirty="0">
                <a:solidFill>
                  <a:srgbClr val="FF0000"/>
                </a:solidFill>
              </a:rPr>
              <a:t>5</a:t>
            </a:r>
            <a:r>
              <a:rPr lang="de-DE" sz="1600" dirty="0">
                <a:solidFill>
                  <a:srgbClr val="0070C0"/>
                </a:solidFill>
              </a:rPr>
              <a:t>A</a:t>
            </a:r>
            <a:r>
              <a:rPr lang="de-DE" sz="1600" dirty="0"/>
              <a:t>:</a:t>
            </a:r>
            <a:r>
              <a:rPr lang="de-DE" sz="1600" dirty="0">
                <a:solidFill>
                  <a:srgbClr val="0070C0"/>
                </a:solidFill>
              </a:rPr>
              <a:t>DB</a:t>
            </a:r>
            <a:r>
              <a:rPr lang="de-DE" sz="1600" dirty="0"/>
              <a:t>:</a:t>
            </a:r>
            <a:r>
              <a:rPr lang="de-DE" sz="1600" dirty="0">
                <a:solidFill>
                  <a:srgbClr val="0070C0"/>
                </a:solidFill>
              </a:rPr>
              <a:t>A</a:t>
            </a:r>
            <a:r>
              <a:rPr lang="de-DE" sz="1600" dirty="0">
                <a:solidFill>
                  <a:srgbClr val="FF0000"/>
                </a:solidFill>
              </a:rPr>
              <a:t>0</a:t>
            </a:r>
            <a:endParaRPr lang="de-DE" sz="1200" dirty="0">
              <a:solidFill>
                <a:srgbClr val="FF0000"/>
              </a:solidFill>
            </a:endParaRPr>
          </a:p>
        </p:txBody>
      </p:sp>
      <p:sp>
        <p:nvSpPr>
          <p:cNvPr id="4" name="Pfeil: nach rechts 3">
            <a:extLst>
              <a:ext uri="{FF2B5EF4-FFF2-40B4-BE49-F238E27FC236}">
                <a16:creationId xmlns:a16="http://schemas.microsoft.com/office/drawing/2014/main" id="{A3B838C6-F334-4754-93D7-34B60A9F5F80}"/>
              </a:ext>
            </a:extLst>
          </p:cNvPr>
          <p:cNvSpPr/>
          <p:nvPr/>
        </p:nvSpPr>
        <p:spPr>
          <a:xfrm>
            <a:off x="7624584" y="2327383"/>
            <a:ext cx="821012"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53211C95-6931-40D4-8B1A-6F38328F0613}"/>
              </a:ext>
            </a:extLst>
          </p:cNvPr>
          <p:cNvSpPr/>
          <p:nvPr/>
        </p:nvSpPr>
        <p:spPr>
          <a:xfrm>
            <a:off x="7624584" y="3197054"/>
            <a:ext cx="821012"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2EDF9AA9-8179-40B3-BB9F-7F53783FC065}"/>
              </a:ext>
            </a:extLst>
          </p:cNvPr>
          <p:cNvPicPr>
            <a:picLocks noChangeAspect="1"/>
          </p:cNvPicPr>
          <p:nvPr/>
        </p:nvPicPr>
        <p:blipFill>
          <a:blip r:embed="rId3"/>
          <a:stretch>
            <a:fillRect/>
          </a:stretch>
        </p:blipFill>
        <p:spPr>
          <a:xfrm>
            <a:off x="9519494" y="1966387"/>
            <a:ext cx="925411" cy="1010750"/>
          </a:xfrm>
          <a:prstGeom prst="rect">
            <a:avLst/>
          </a:prstGeom>
        </p:spPr>
      </p:pic>
      <p:sp>
        <p:nvSpPr>
          <p:cNvPr id="14" name="Inhaltsplatzhalter 2">
            <a:extLst>
              <a:ext uri="{FF2B5EF4-FFF2-40B4-BE49-F238E27FC236}">
                <a16:creationId xmlns:a16="http://schemas.microsoft.com/office/drawing/2014/main" id="{CC635120-C96B-4C2A-A2E1-DFAA1C2B3145}"/>
              </a:ext>
            </a:extLst>
          </p:cNvPr>
          <p:cNvSpPr txBox="1">
            <a:spLocks/>
          </p:cNvSpPr>
          <p:nvPr/>
        </p:nvSpPr>
        <p:spPr>
          <a:xfrm>
            <a:off x="8554526" y="3173876"/>
            <a:ext cx="2865161" cy="3351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buNone/>
            </a:pPr>
            <a:r>
              <a:rPr lang="de-DE" sz="1600" dirty="0"/>
              <a:t>X-</a:t>
            </a:r>
            <a:r>
              <a:rPr lang="de-DE" sz="1600" dirty="0" err="1"/>
              <a:t>Timestamp</a:t>
            </a:r>
            <a:r>
              <a:rPr lang="de-DE" sz="1600" dirty="0"/>
              <a:t>: </a:t>
            </a:r>
            <a:r>
              <a:rPr lang="de-DE" sz="1600" dirty="0">
                <a:solidFill>
                  <a:srgbClr val="00B050"/>
                </a:solidFill>
              </a:rPr>
              <a:t>1</a:t>
            </a:r>
            <a:r>
              <a:rPr lang="de-DE" sz="1600" dirty="0">
                <a:solidFill>
                  <a:srgbClr val="FF0000"/>
                </a:solidFill>
              </a:rPr>
              <a:t>30055</a:t>
            </a:r>
            <a:r>
              <a:rPr lang="de-DE" sz="1600" dirty="0">
                <a:solidFill>
                  <a:srgbClr val="0070C0"/>
                </a:solidFill>
              </a:rPr>
              <a:t>10131110</a:t>
            </a:r>
            <a:r>
              <a:rPr lang="de-DE" sz="1600" dirty="0">
                <a:solidFill>
                  <a:srgbClr val="FF0000"/>
                </a:solidFill>
              </a:rPr>
              <a:t>0</a:t>
            </a:r>
            <a:r>
              <a:rPr lang="de-DE" sz="1600" dirty="0">
                <a:solidFill>
                  <a:srgbClr val="00B050"/>
                </a:solidFill>
              </a:rPr>
              <a:t>5</a:t>
            </a:r>
            <a:endParaRPr lang="de-DE" sz="1200" dirty="0">
              <a:solidFill>
                <a:srgbClr val="00B050"/>
              </a:solidFill>
            </a:endParaRPr>
          </a:p>
        </p:txBody>
      </p:sp>
      <p:grpSp>
        <p:nvGrpSpPr>
          <p:cNvPr id="44" name="Gruppieren 43">
            <a:extLst>
              <a:ext uri="{FF2B5EF4-FFF2-40B4-BE49-F238E27FC236}">
                <a16:creationId xmlns:a16="http://schemas.microsoft.com/office/drawing/2014/main" id="{E125C1E4-1845-4114-B39F-B4AF47E84AE2}"/>
              </a:ext>
            </a:extLst>
          </p:cNvPr>
          <p:cNvGrpSpPr/>
          <p:nvPr/>
        </p:nvGrpSpPr>
        <p:grpSpPr>
          <a:xfrm>
            <a:off x="7624584" y="3779833"/>
            <a:ext cx="3903888" cy="2279669"/>
            <a:chOff x="7624584" y="3779833"/>
            <a:chExt cx="3903888" cy="2279669"/>
          </a:xfrm>
        </p:grpSpPr>
        <p:grpSp>
          <p:nvGrpSpPr>
            <p:cNvPr id="38" name="Gruppieren 37">
              <a:extLst>
                <a:ext uri="{FF2B5EF4-FFF2-40B4-BE49-F238E27FC236}">
                  <a16:creationId xmlns:a16="http://schemas.microsoft.com/office/drawing/2014/main" id="{51935048-7AFF-4C3D-A7D8-42DDBE6FBE05}"/>
                </a:ext>
              </a:extLst>
            </p:cNvPr>
            <p:cNvGrpSpPr/>
            <p:nvPr/>
          </p:nvGrpSpPr>
          <p:grpSpPr>
            <a:xfrm>
              <a:off x="8127394" y="4034105"/>
              <a:ext cx="3401078" cy="2025397"/>
              <a:chOff x="8127394" y="4034105"/>
              <a:chExt cx="3401078" cy="2025397"/>
            </a:xfrm>
          </p:grpSpPr>
          <p:pic>
            <p:nvPicPr>
              <p:cNvPr id="33" name="Grafik 32">
                <a:extLst>
                  <a:ext uri="{FF2B5EF4-FFF2-40B4-BE49-F238E27FC236}">
                    <a16:creationId xmlns:a16="http://schemas.microsoft.com/office/drawing/2014/main" id="{AD92A5DA-7D46-4597-B7EE-F0D34A2252AE}"/>
                  </a:ext>
                </a:extLst>
              </p:cNvPr>
              <p:cNvPicPr>
                <a:picLocks noChangeAspect="1"/>
              </p:cNvPicPr>
              <p:nvPr/>
            </p:nvPicPr>
            <p:blipFill>
              <a:blip r:embed="rId4"/>
              <a:stretch>
                <a:fillRect/>
              </a:stretch>
            </p:blipFill>
            <p:spPr>
              <a:xfrm>
                <a:off x="8364579" y="5320876"/>
                <a:ext cx="793209" cy="738625"/>
              </a:xfrm>
              <a:prstGeom prst="rect">
                <a:avLst/>
              </a:prstGeom>
            </p:spPr>
          </p:pic>
          <p:pic>
            <p:nvPicPr>
              <p:cNvPr id="34" name="Grafik 33">
                <a:extLst>
                  <a:ext uri="{FF2B5EF4-FFF2-40B4-BE49-F238E27FC236}">
                    <a16:creationId xmlns:a16="http://schemas.microsoft.com/office/drawing/2014/main" id="{39A5D304-E2E2-42FE-BE5C-B43222C195BB}"/>
                  </a:ext>
                </a:extLst>
              </p:cNvPr>
              <p:cNvPicPr>
                <a:picLocks noChangeAspect="1"/>
              </p:cNvPicPr>
              <p:nvPr/>
            </p:nvPicPr>
            <p:blipFill>
              <a:blip r:embed="rId5"/>
              <a:stretch>
                <a:fillRect/>
              </a:stretch>
            </p:blipFill>
            <p:spPr>
              <a:xfrm>
                <a:off x="8127394" y="4057283"/>
                <a:ext cx="1267580" cy="715300"/>
              </a:xfrm>
              <a:prstGeom prst="rect">
                <a:avLst/>
              </a:prstGeom>
            </p:spPr>
          </p:pic>
          <p:pic>
            <p:nvPicPr>
              <p:cNvPr id="35" name="Grafik 34">
                <a:extLst>
                  <a:ext uri="{FF2B5EF4-FFF2-40B4-BE49-F238E27FC236}">
                    <a16:creationId xmlns:a16="http://schemas.microsoft.com/office/drawing/2014/main" id="{73FD0B30-C968-4E7A-8E59-9107ED5DBD69}"/>
                  </a:ext>
                </a:extLst>
              </p:cNvPr>
              <p:cNvPicPr>
                <a:picLocks noChangeAspect="1"/>
              </p:cNvPicPr>
              <p:nvPr/>
            </p:nvPicPr>
            <p:blipFill>
              <a:blip r:embed="rId6"/>
              <a:stretch>
                <a:fillRect/>
              </a:stretch>
            </p:blipFill>
            <p:spPr>
              <a:xfrm>
                <a:off x="10453077" y="4571124"/>
                <a:ext cx="1075395" cy="868157"/>
              </a:xfrm>
              <a:prstGeom prst="rect">
                <a:avLst/>
              </a:prstGeom>
            </p:spPr>
          </p:pic>
          <p:sp>
            <p:nvSpPr>
              <p:cNvPr id="36" name="Geschweifte Klammer rechts 35">
                <a:extLst>
                  <a:ext uri="{FF2B5EF4-FFF2-40B4-BE49-F238E27FC236}">
                    <a16:creationId xmlns:a16="http://schemas.microsoft.com/office/drawing/2014/main" id="{4CBF1C64-BCE9-4000-89DF-5570757C4825}"/>
                  </a:ext>
                </a:extLst>
              </p:cNvPr>
              <p:cNvSpPr/>
              <p:nvPr/>
            </p:nvSpPr>
            <p:spPr>
              <a:xfrm>
                <a:off x="9394974" y="4034105"/>
                <a:ext cx="319667" cy="202539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7" name="Pfeil: nach rechts 36">
                <a:extLst>
                  <a:ext uri="{FF2B5EF4-FFF2-40B4-BE49-F238E27FC236}">
                    <a16:creationId xmlns:a16="http://schemas.microsoft.com/office/drawing/2014/main" id="{8F36DFCA-2BF4-41FB-BBBA-BC312FFC56CE}"/>
                  </a:ext>
                </a:extLst>
              </p:cNvPr>
              <p:cNvSpPr/>
              <p:nvPr/>
            </p:nvSpPr>
            <p:spPr>
              <a:xfrm>
                <a:off x="9827968" y="4863437"/>
                <a:ext cx="688298" cy="3732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1" name="Rechteck 40">
              <a:extLst>
                <a:ext uri="{FF2B5EF4-FFF2-40B4-BE49-F238E27FC236}">
                  <a16:creationId xmlns:a16="http://schemas.microsoft.com/office/drawing/2014/main" id="{C2839DCC-0840-4493-AF1E-11E8A3486A5D}"/>
                </a:ext>
              </a:extLst>
            </p:cNvPr>
            <p:cNvSpPr/>
            <p:nvPr/>
          </p:nvSpPr>
          <p:spPr>
            <a:xfrm>
              <a:off x="7624584" y="3779833"/>
              <a:ext cx="490840" cy="369332"/>
            </a:xfrm>
            <a:prstGeom prst="rect">
              <a:avLst/>
            </a:prstGeom>
          </p:spPr>
          <p:txBody>
            <a:bodyPr wrap="none">
              <a:spAutoFit/>
            </a:bodyPr>
            <a:lstStyle/>
            <a:p>
              <a:r>
                <a:rPr lang="de-DE" dirty="0"/>
                <a:t>③</a:t>
              </a:r>
            </a:p>
          </p:txBody>
        </p:sp>
      </p:grpSp>
      <p:pic>
        <p:nvPicPr>
          <p:cNvPr id="45" name="Grafik 44">
            <a:extLst>
              <a:ext uri="{FF2B5EF4-FFF2-40B4-BE49-F238E27FC236}">
                <a16:creationId xmlns:a16="http://schemas.microsoft.com/office/drawing/2014/main" id="{467FD72A-717C-475D-B989-35C11F5B0F96}"/>
              </a:ext>
            </a:extLst>
          </p:cNvPr>
          <p:cNvPicPr>
            <a:picLocks noChangeAspect="1"/>
          </p:cNvPicPr>
          <p:nvPr/>
        </p:nvPicPr>
        <p:blipFill>
          <a:blip r:embed="rId7"/>
          <a:stretch>
            <a:fillRect/>
          </a:stretch>
        </p:blipFill>
        <p:spPr>
          <a:xfrm>
            <a:off x="5884688" y="1893482"/>
            <a:ext cx="917635" cy="1158475"/>
          </a:xfrm>
          <a:prstGeom prst="rect">
            <a:avLst/>
          </a:prstGeom>
        </p:spPr>
      </p:pic>
      <p:grpSp>
        <p:nvGrpSpPr>
          <p:cNvPr id="15" name="Gruppieren 14">
            <a:extLst>
              <a:ext uri="{FF2B5EF4-FFF2-40B4-BE49-F238E27FC236}">
                <a16:creationId xmlns:a16="http://schemas.microsoft.com/office/drawing/2014/main" id="{B4F1DE4E-2CAA-4273-B8B2-619278595527}"/>
              </a:ext>
            </a:extLst>
          </p:cNvPr>
          <p:cNvGrpSpPr/>
          <p:nvPr/>
        </p:nvGrpSpPr>
        <p:grpSpPr>
          <a:xfrm>
            <a:off x="400016" y="3779833"/>
            <a:ext cx="4757592" cy="2172131"/>
            <a:chOff x="400016" y="3779833"/>
            <a:chExt cx="4757592" cy="2172131"/>
          </a:xfrm>
        </p:grpSpPr>
        <p:sp>
          <p:nvSpPr>
            <p:cNvPr id="39" name="Rechteck 38">
              <a:extLst>
                <a:ext uri="{FF2B5EF4-FFF2-40B4-BE49-F238E27FC236}">
                  <a16:creationId xmlns:a16="http://schemas.microsoft.com/office/drawing/2014/main" id="{14C6D8BE-50D9-4C05-83A9-2EE0EC1A1D1F}"/>
                </a:ext>
              </a:extLst>
            </p:cNvPr>
            <p:cNvSpPr/>
            <p:nvPr/>
          </p:nvSpPr>
          <p:spPr>
            <a:xfrm>
              <a:off x="400016" y="3779833"/>
              <a:ext cx="490840" cy="369332"/>
            </a:xfrm>
            <a:prstGeom prst="rect">
              <a:avLst/>
            </a:prstGeom>
          </p:spPr>
          <p:txBody>
            <a:bodyPr wrap="none">
              <a:spAutoFit/>
            </a:bodyPr>
            <a:lstStyle/>
            <a:p>
              <a:r>
                <a:rPr lang="de-DE" dirty="0"/>
                <a:t>①</a:t>
              </a:r>
            </a:p>
          </p:txBody>
        </p:sp>
        <p:grpSp>
          <p:nvGrpSpPr>
            <p:cNvPr id="5" name="Gruppieren 4">
              <a:extLst>
                <a:ext uri="{FF2B5EF4-FFF2-40B4-BE49-F238E27FC236}">
                  <a16:creationId xmlns:a16="http://schemas.microsoft.com/office/drawing/2014/main" id="{6E9FE80D-A839-4241-B79F-5DD5F483ED3A}"/>
                </a:ext>
              </a:extLst>
            </p:cNvPr>
            <p:cNvGrpSpPr/>
            <p:nvPr/>
          </p:nvGrpSpPr>
          <p:grpSpPr>
            <a:xfrm>
              <a:off x="902826" y="3786708"/>
              <a:ext cx="4254782" cy="2165256"/>
              <a:chOff x="902826" y="3786708"/>
              <a:chExt cx="4254782" cy="2165256"/>
            </a:xfrm>
          </p:grpSpPr>
          <p:pic>
            <p:nvPicPr>
              <p:cNvPr id="18" name="Grafik 17">
                <a:extLst>
                  <a:ext uri="{FF2B5EF4-FFF2-40B4-BE49-F238E27FC236}">
                    <a16:creationId xmlns:a16="http://schemas.microsoft.com/office/drawing/2014/main" id="{2C541FB7-C276-46CB-BC7D-B77C740B64D8}"/>
                  </a:ext>
                </a:extLst>
              </p:cNvPr>
              <p:cNvPicPr>
                <a:picLocks noChangeAspect="1"/>
              </p:cNvPicPr>
              <p:nvPr/>
            </p:nvPicPr>
            <p:blipFill>
              <a:blip r:embed="rId8"/>
              <a:stretch>
                <a:fillRect/>
              </a:stretch>
            </p:blipFill>
            <p:spPr>
              <a:xfrm>
                <a:off x="2635404" y="3890294"/>
                <a:ext cx="769880" cy="940775"/>
              </a:xfrm>
              <a:prstGeom prst="rect">
                <a:avLst/>
              </a:prstGeom>
            </p:spPr>
          </p:pic>
          <p:pic>
            <p:nvPicPr>
              <p:cNvPr id="19" name="Grafik 18">
                <a:extLst>
                  <a:ext uri="{FF2B5EF4-FFF2-40B4-BE49-F238E27FC236}">
                    <a16:creationId xmlns:a16="http://schemas.microsoft.com/office/drawing/2014/main" id="{51DEE209-BC82-43C6-A568-9FA7FB12863A}"/>
                  </a:ext>
                </a:extLst>
              </p:cNvPr>
              <p:cNvPicPr>
                <a:picLocks noChangeAspect="1"/>
              </p:cNvPicPr>
              <p:nvPr/>
            </p:nvPicPr>
            <p:blipFill>
              <a:blip r:embed="rId3"/>
              <a:stretch>
                <a:fillRect/>
              </a:stretch>
            </p:blipFill>
            <p:spPr>
              <a:xfrm>
                <a:off x="4232197" y="3855308"/>
                <a:ext cx="925411" cy="1010750"/>
              </a:xfrm>
              <a:prstGeom prst="rect">
                <a:avLst/>
              </a:prstGeom>
            </p:spPr>
          </p:pic>
          <p:sp>
            <p:nvSpPr>
              <p:cNvPr id="20" name="Pfeil: nach rechts 19">
                <a:extLst>
                  <a:ext uri="{FF2B5EF4-FFF2-40B4-BE49-F238E27FC236}">
                    <a16:creationId xmlns:a16="http://schemas.microsoft.com/office/drawing/2014/main" id="{699B1258-F4A5-4DAF-AF07-74A5AEF68008}"/>
                  </a:ext>
                </a:extLst>
              </p:cNvPr>
              <p:cNvSpPr/>
              <p:nvPr/>
            </p:nvSpPr>
            <p:spPr>
              <a:xfrm>
                <a:off x="1927209" y="4216303"/>
                <a:ext cx="533042"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rechts 20">
                <a:extLst>
                  <a:ext uri="{FF2B5EF4-FFF2-40B4-BE49-F238E27FC236}">
                    <a16:creationId xmlns:a16="http://schemas.microsoft.com/office/drawing/2014/main" id="{F35FCBD3-081B-4696-BF98-70F3B702E93D}"/>
                  </a:ext>
                </a:extLst>
              </p:cNvPr>
              <p:cNvSpPr/>
              <p:nvPr/>
            </p:nvSpPr>
            <p:spPr>
              <a:xfrm>
                <a:off x="3586285" y="4216303"/>
                <a:ext cx="533042" cy="2887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Grafik 23">
                <a:extLst>
                  <a:ext uri="{FF2B5EF4-FFF2-40B4-BE49-F238E27FC236}">
                    <a16:creationId xmlns:a16="http://schemas.microsoft.com/office/drawing/2014/main" id="{7DE9E6FA-D1CE-4EC1-8011-EF8183741BC2}"/>
                  </a:ext>
                </a:extLst>
              </p:cNvPr>
              <p:cNvPicPr>
                <a:picLocks noChangeAspect="1"/>
              </p:cNvPicPr>
              <p:nvPr/>
            </p:nvPicPr>
            <p:blipFill>
              <a:blip r:embed="rId5"/>
              <a:stretch>
                <a:fillRect/>
              </a:stretch>
            </p:blipFill>
            <p:spPr>
              <a:xfrm>
                <a:off x="2385084" y="5236664"/>
                <a:ext cx="1267580" cy="715300"/>
              </a:xfrm>
              <a:prstGeom prst="rect">
                <a:avLst/>
              </a:prstGeom>
            </p:spPr>
          </p:pic>
          <p:sp>
            <p:nvSpPr>
              <p:cNvPr id="25" name="Pfeil: nach rechts 24">
                <a:extLst>
                  <a:ext uri="{FF2B5EF4-FFF2-40B4-BE49-F238E27FC236}">
                    <a16:creationId xmlns:a16="http://schemas.microsoft.com/office/drawing/2014/main" id="{F76693D6-A4A0-4E0C-8E61-D36D6F90F7CE}"/>
                  </a:ext>
                </a:extLst>
              </p:cNvPr>
              <p:cNvSpPr/>
              <p:nvPr/>
            </p:nvSpPr>
            <p:spPr>
              <a:xfrm rot="5400000">
                <a:off x="2877107" y="4911320"/>
                <a:ext cx="283533" cy="187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7" name="Grafik 46">
                <a:extLst>
                  <a:ext uri="{FF2B5EF4-FFF2-40B4-BE49-F238E27FC236}">
                    <a16:creationId xmlns:a16="http://schemas.microsoft.com/office/drawing/2014/main" id="{E750D834-9089-4F88-8798-88FC51789A39}"/>
                  </a:ext>
                </a:extLst>
              </p:cNvPr>
              <p:cNvPicPr>
                <a:picLocks noChangeAspect="1"/>
              </p:cNvPicPr>
              <p:nvPr/>
            </p:nvPicPr>
            <p:blipFill>
              <a:blip r:embed="rId7"/>
              <a:stretch>
                <a:fillRect/>
              </a:stretch>
            </p:blipFill>
            <p:spPr>
              <a:xfrm>
                <a:off x="902826" y="3786708"/>
                <a:ext cx="917635" cy="1158475"/>
              </a:xfrm>
              <a:prstGeom prst="rect">
                <a:avLst/>
              </a:prstGeom>
            </p:spPr>
          </p:pic>
        </p:grpSp>
      </p:grpSp>
      <p:grpSp>
        <p:nvGrpSpPr>
          <p:cNvPr id="8" name="Gruppieren 7">
            <a:extLst>
              <a:ext uri="{FF2B5EF4-FFF2-40B4-BE49-F238E27FC236}">
                <a16:creationId xmlns:a16="http://schemas.microsoft.com/office/drawing/2014/main" id="{B69DA142-F1DC-470E-8FA1-9ADA67E0CE86}"/>
              </a:ext>
            </a:extLst>
          </p:cNvPr>
          <p:cNvGrpSpPr/>
          <p:nvPr/>
        </p:nvGrpSpPr>
        <p:grpSpPr>
          <a:xfrm>
            <a:off x="5386974" y="3779833"/>
            <a:ext cx="1518949" cy="2279669"/>
            <a:chOff x="5386974" y="3779833"/>
            <a:chExt cx="1518949" cy="2279669"/>
          </a:xfrm>
        </p:grpSpPr>
        <p:sp>
          <p:nvSpPr>
            <p:cNvPr id="40" name="Rechteck 39">
              <a:extLst>
                <a:ext uri="{FF2B5EF4-FFF2-40B4-BE49-F238E27FC236}">
                  <a16:creationId xmlns:a16="http://schemas.microsoft.com/office/drawing/2014/main" id="{02C1EE54-C21E-4B31-8B66-7B4E7088C77F}"/>
                </a:ext>
              </a:extLst>
            </p:cNvPr>
            <p:cNvSpPr/>
            <p:nvPr/>
          </p:nvSpPr>
          <p:spPr>
            <a:xfrm>
              <a:off x="5386974" y="3779833"/>
              <a:ext cx="490840" cy="369332"/>
            </a:xfrm>
            <a:prstGeom prst="rect">
              <a:avLst/>
            </a:prstGeom>
          </p:spPr>
          <p:txBody>
            <a:bodyPr wrap="none">
              <a:spAutoFit/>
            </a:bodyPr>
            <a:lstStyle/>
            <a:p>
              <a:r>
                <a:rPr lang="de-DE" dirty="0"/>
                <a:t>②</a:t>
              </a:r>
            </a:p>
          </p:txBody>
        </p:sp>
        <p:grpSp>
          <p:nvGrpSpPr>
            <p:cNvPr id="3" name="Gruppieren 2">
              <a:extLst>
                <a:ext uri="{FF2B5EF4-FFF2-40B4-BE49-F238E27FC236}">
                  <a16:creationId xmlns:a16="http://schemas.microsoft.com/office/drawing/2014/main" id="{4CDDFE9B-6D04-490F-A1B9-3771CDAEC68C}"/>
                </a:ext>
              </a:extLst>
            </p:cNvPr>
            <p:cNvGrpSpPr/>
            <p:nvPr/>
          </p:nvGrpSpPr>
          <p:grpSpPr>
            <a:xfrm>
              <a:off x="5988288" y="3786708"/>
              <a:ext cx="917635" cy="2272794"/>
              <a:chOff x="5988288" y="3786708"/>
              <a:chExt cx="917635" cy="2272794"/>
            </a:xfrm>
          </p:grpSpPr>
          <p:sp>
            <p:nvSpPr>
              <p:cNvPr id="28" name="Pfeil: nach rechts 27">
                <a:extLst>
                  <a:ext uri="{FF2B5EF4-FFF2-40B4-BE49-F238E27FC236}">
                    <a16:creationId xmlns:a16="http://schemas.microsoft.com/office/drawing/2014/main" id="{F503B5D2-8A16-4A19-8E37-8DA15AC6CD90}"/>
                  </a:ext>
                </a:extLst>
              </p:cNvPr>
              <p:cNvSpPr/>
              <p:nvPr/>
            </p:nvSpPr>
            <p:spPr>
              <a:xfrm rot="5400000">
                <a:off x="6300597" y="4987801"/>
                <a:ext cx="283533" cy="187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1" name="Grafik 30">
                <a:extLst>
                  <a:ext uri="{FF2B5EF4-FFF2-40B4-BE49-F238E27FC236}">
                    <a16:creationId xmlns:a16="http://schemas.microsoft.com/office/drawing/2014/main" id="{9D0AFD38-8F2C-4E41-B33E-2287ABF62E18}"/>
                  </a:ext>
                </a:extLst>
              </p:cNvPr>
              <p:cNvPicPr>
                <a:picLocks noChangeAspect="1"/>
              </p:cNvPicPr>
              <p:nvPr/>
            </p:nvPicPr>
            <p:blipFill>
              <a:blip r:embed="rId4"/>
              <a:stretch>
                <a:fillRect/>
              </a:stretch>
            </p:blipFill>
            <p:spPr>
              <a:xfrm>
                <a:off x="6045758" y="5320877"/>
                <a:ext cx="793209" cy="738625"/>
              </a:xfrm>
              <a:prstGeom prst="rect">
                <a:avLst/>
              </a:prstGeom>
            </p:spPr>
          </p:pic>
          <p:pic>
            <p:nvPicPr>
              <p:cNvPr id="42" name="Grafik 41">
                <a:extLst>
                  <a:ext uri="{FF2B5EF4-FFF2-40B4-BE49-F238E27FC236}">
                    <a16:creationId xmlns:a16="http://schemas.microsoft.com/office/drawing/2014/main" id="{407EA3EC-3EC9-4AC2-A2C3-43BFC0B87701}"/>
                  </a:ext>
                </a:extLst>
              </p:cNvPr>
              <p:cNvPicPr>
                <a:picLocks noChangeAspect="1"/>
              </p:cNvPicPr>
              <p:nvPr/>
            </p:nvPicPr>
            <p:blipFill>
              <a:blip r:embed="rId7"/>
              <a:stretch>
                <a:fillRect/>
              </a:stretch>
            </p:blipFill>
            <p:spPr>
              <a:xfrm>
                <a:off x="5988288" y="3786708"/>
                <a:ext cx="917635" cy="1158475"/>
              </a:xfrm>
              <a:prstGeom prst="rect">
                <a:avLst/>
              </a:prstGeom>
            </p:spPr>
          </p:pic>
        </p:grpSp>
      </p:grpSp>
    </p:spTree>
    <p:extLst>
      <p:ext uri="{BB962C8B-B14F-4D97-AF65-F5344CB8AC3E}">
        <p14:creationId xmlns:p14="http://schemas.microsoft.com/office/powerpoint/2010/main" val="4222080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nhaltsplatzhalter 2">
            <a:extLst>
              <a:ext uri="{FF2B5EF4-FFF2-40B4-BE49-F238E27FC236}">
                <a16:creationId xmlns:a16="http://schemas.microsoft.com/office/drawing/2014/main" id="{C8593BCB-2527-4BAB-A951-E21724BDADFA}"/>
              </a:ext>
            </a:extLst>
          </p:cNvPr>
          <p:cNvSpPr>
            <a:spLocks noGrp="1"/>
          </p:cNvSpPr>
          <p:nvPr>
            <p:ph sz="half" idx="2"/>
          </p:nvPr>
        </p:nvSpPr>
        <p:spPr>
          <a:xfrm>
            <a:off x="839786" y="1681163"/>
            <a:ext cx="10514014" cy="4508500"/>
          </a:xfrm>
        </p:spPr>
        <p:txBody>
          <a:bodyPr>
            <a:normAutofit/>
          </a:bodyPr>
          <a:lstStyle/>
          <a:p>
            <a:pPr marL="457200" indent="-457200">
              <a:lnSpc>
                <a:spcPct val="100000"/>
              </a:lnSpc>
              <a:spcBef>
                <a:spcPts val="600"/>
              </a:spcBef>
              <a:buFont typeface="+mj-lt"/>
              <a:buAutoNum type="arabicPeriod"/>
            </a:pPr>
            <a:r>
              <a:rPr lang="de-DE" sz="2200" dirty="0"/>
              <a:t>Analyse</a:t>
            </a:r>
          </a:p>
          <a:p>
            <a:pPr lvl="1">
              <a:lnSpc>
                <a:spcPct val="100000"/>
              </a:lnSpc>
              <a:spcBef>
                <a:spcPts val="600"/>
              </a:spcBef>
            </a:pPr>
            <a:r>
              <a:rPr lang="de-DE" sz="1800" dirty="0"/>
              <a:t>Derzeit hauptsächlich unverschlüsselte </a:t>
            </a:r>
            <a:r>
              <a:rPr lang="de-DE" sz="1800" dirty="0" err="1"/>
              <a:t>Requests</a:t>
            </a:r>
            <a:r>
              <a:rPr lang="de-DE" sz="1800" dirty="0"/>
              <a:t>, aber datenschutzkritische Header</a:t>
            </a:r>
          </a:p>
          <a:p>
            <a:pPr lvl="1">
              <a:lnSpc>
                <a:spcPct val="100000"/>
              </a:lnSpc>
              <a:spcBef>
                <a:spcPts val="600"/>
              </a:spcBef>
            </a:pPr>
            <a:r>
              <a:rPr lang="de-DE" sz="1800" dirty="0"/>
              <a:t>Nutzungsverhalten für Hersteller leicht </a:t>
            </a:r>
            <a:r>
              <a:rPr lang="de-DE" sz="1800" dirty="0" err="1"/>
              <a:t>protokollierbar</a:t>
            </a:r>
            <a:endParaRPr lang="de-DE" sz="1800" dirty="0"/>
          </a:p>
          <a:p>
            <a:pPr marL="457200" indent="-457200">
              <a:lnSpc>
                <a:spcPct val="150000"/>
              </a:lnSpc>
              <a:spcBef>
                <a:spcPts val="600"/>
              </a:spcBef>
              <a:buFont typeface="+mj-lt"/>
              <a:buAutoNum type="arabicPeriod"/>
            </a:pPr>
            <a:r>
              <a:rPr lang="de-DE" sz="2200" dirty="0"/>
              <a:t>Blockieren</a:t>
            </a:r>
          </a:p>
          <a:p>
            <a:pPr lvl="1">
              <a:lnSpc>
                <a:spcPct val="100000"/>
              </a:lnSpc>
              <a:spcBef>
                <a:spcPts val="600"/>
              </a:spcBef>
            </a:pPr>
            <a:r>
              <a:rPr lang="de-DE" sz="1800" dirty="0"/>
              <a:t>Bedarfsgerechte Filterliste generierbar und sinnvoll einsetzbar</a:t>
            </a:r>
          </a:p>
          <a:p>
            <a:pPr lvl="1">
              <a:lnSpc>
                <a:spcPct val="100000"/>
              </a:lnSpc>
              <a:spcBef>
                <a:spcPts val="600"/>
              </a:spcBef>
            </a:pPr>
            <a:r>
              <a:rPr lang="de-DE" sz="1800" dirty="0"/>
              <a:t>Community-basierter Ansatz → Katz-und-Maus-Spiel</a:t>
            </a:r>
          </a:p>
          <a:p>
            <a:pPr marL="457200" indent="-457200">
              <a:lnSpc>
                <a:spcPct val="150000"/>
              </a:lnSpc>
              <a:spcBef>
                <a:spcPts val="600"/>
              </a:spcBef>
              <a:buFont typeface="+mj-lt"/>
              <a:buAutoNum type="arabicPeriod"/>
            </a:pPr>
            <a:r>
              <a:rPr lang="de-DE" sz="2200" dirty="0"/>
              <a:t>Manipulieren</a:t>
            </a:r>
          </a:p>
          <a:p>
            <a:pPr lvl="1">
              <a:lnSpc>
                <a:spcPct val="100000"/>
              </a:lnSpc>
              <a:spcBef>
                <a:spcPts val="600"/>
              </a:spcBef>
            </a:pPr>
            <a:r>
              <a:rPr lang="de-DE" sz="1800" dirty="0"/>
              <a:t>Aussichtslos, da bestimmte </a:t>
            </a:r>
            <a:r>
              <a:rPr lang="de-DE" sz="1800" dirty="0" err="1"/>
              <a:t>Requests</a:t>
            </a:r>
            <a:r>
              <a:rPr lang="de-DE" sz="1800" dirty="0"/>
              <a:t> und Header inkl. </a:t>
            </a:r>
            <a:r>
              <a:rPr lang="de-DE" sz="1800"/>
              <a:t>Format seitens </a:t>
            </a:r>
            <a:r>
              <a:rPr lang="de-DE" sz="1800" dirty="0"/>
              <a:t>des Herstellers gefordert</a:t>
            </a:r>
          </a:p>
          <a:p>
            <a:pPr marL="457200" indent="-457200">
              <a:lnSpc>
                <a:spcPct val="150000"/>
              </a:lnSpc>
              <a:spcBef>
                <a:spcPts val="600"/>
              </a:spcBef>
              <a:buFont typeface="+mj-lt"/>
              <a:buAutoNum type="arabicPeriod"/>
            </a:pPr>
            <a:r>
              <a:rPr lang="de-DE" sz="2200" dirty="0"/>
              <a:t>Abhören</a:t>
            </a:r>
          </a:p>
          <a:p>
            <a:pPr lvl="1">
              <a:lnSpc>
                <a:spcPct val="100000"/>
              </a:lnSpc>
              <a:spcBef>
                <a:spcPts val="600"/>
              </a:spcBef>
            </a:pPr>
            <a:r>
              <a:rPr lang="de-DE" sz="1800" dirty="0"/>
              <a:t>Funktioniert den Untersuchungen nach nur im Webbrowser</a:t>
            </a:r>
          </a:p>
        </p:txBody>
      </p:sp>
      <p:sp>
        <p:nvSpPr>
          <p:cNvPr id="10" name="Datumsplatzhalter 9"/>
          <p:cNvSpPr>
            <a:spLocks noGrp="1"/>
          </p:cNvSpPr>
          <p:nvPr>
            <p:ph type="dt" sz="half" idx="10"/>
          </p:nvPr>
        </p:nvSpPr>
        <p:spPr/>
        <p:txBody>
          <a:bodyPr/>
          <a:lstStyle/>
          <a:p>
            <a:r>
              <a:rPr lang="de-DE" dirty="0">
                <a:solidFill>
                  <a:schemeClr val="bg1"/>
                </a:solidFill>
              </a:rPr>
              <a:t>Fazit</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53</a:t>
            </a:fld>
            <a:endParaRPr lang="de-DE" dirty="0">
              <a:solidFill>
                <a:schemeClr val="bg1"/>
              </a:solidFill>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itel 1">
            <a:extLst>
              <a:ext uri="{FF2B5EF4-FFF2-40B4-BE49-F238E27FC236}">
                <a16:creationId xmlns:a16="http://schemas.microsoft.com/office/drawing/2014/main" id="{2B8BEAE3-7117-47A9-A396-D88611FA22A4}"/>
              </a:ext>
            </a:extLst>
          </p:cNvPr>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Fazit und Ausblick</a:t>
            </a:r>
            <a:endParaRPr lang="de-DE" sz="3200" dirty="0">
              <a:latin typeface="+mn-lt"/>
            </a:endParaRPr>
          </a:p>
        </p:txBody>
      </p:sp>
    </p:spTree>
    <p:extLst>
      <p:ext uri="{BB962C8B-B14F-4D97-AF65-F5344CB8AC3E}">
        <p14:creationId xmlns:p14="http://schemas.microsoft.com/office/powerpoint/2010/main" val="3474350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Fazit und Ausblick</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Ausblick – IFA 2017</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54</a:t>
            </a:fld>
            <a:endParaRPr lang="de-DE" dirty="0">
              <a:solidFill>
                <a:schemeClr val="bg1"/>
              </a:solidFill>
            </a:endParaRPr>
          </a:p>
        </p:txBody>
      </p:sp>
      <p:pic>
        <p:nvPicPr>
          <p:cNvPr id="7" name="Grafik 6">
            <a:extLst>
              <a:ext uri="{FF2B5EF4-FFF2-40B4-BE49-F238E27FC236}">
                <a16:creationId xmlns:a16="http://schemas.microsoft.com/office/drawing/2014/main" id="{1C950067-8EDD-4D67-833E-EADA35410658}"/>
              </a:ext>
            </a:extLst>
          </p:cNvPr>
          <p:cNvPicPr>
            <a:picLocks noChangeAspect="1"/>
          </p:cNvPicPr>
          <p:nvPr/>
        </p:nvPicPr>
        <p:blipFill rotWithShape="1">
          <a:blip r:embed="rId3">
            <a:extLst>
              <a:ext uri="{28A0092B-C50C-407E-A947-70E740481C1C}">
                <a14:useLocalDpi xmlns:a14="http://schemas.microsoft.com/office/drawing/2010/main" val="0"/>
              </a:ext>
            </a:extLst>
          </a:blip>
          <a:srcRect l="17143" t="-113" r="23872" b="-77"/>
          <a:stretch/>
        </p:blipFill>
        <p:spPr>
          <a:xfrm>
            <a:off x="7131699" y="1645713"/>
            <a:ext cx="4205609" cy="4018244"/>
          </a:xfrm>
          <a:prstGeom prst="rect">
            <a:avLst/>
          </a:prstGeom>
        </p:spPr>
      </p:pic>
      <p:pic>
        <p:nvPicPr>
          <p:cNvPr id="4" name="Grafik 3">
            <a:extLst>
              <a:ext uri="{FF2B5EF4-FFF2-40B4-BE49-F238E27FC236}">
                <a16:creationId xmlns:a16="http://schemas.microsoft.com/office/drawing/2014/main" id="{B2F4706A-4A81-4B94-965F-659720DAEC68}"/>
              </a:ext>
            </a:extLst>
          </p:cNvPr>
          <p:cNvPicPr>
            <a:picLocks noChangeAspect="1"/>
          </p:cNvPicPr>
          <p:nvPr/>
        </p:nvPicPr>
        <p:blipFill rotWithShape="1">
          <a:blip r:embed="rId4">
            <a:extLst>
              <a:ext uri="{28A0092B-C50C-407E-A947-70E740481C1C}">
                <a14:useLocalDpi xmlns:a14="http://schemas.microsoft.com/office/drawing/2010/main" val="0"/>
              </a:ext>
            </a:extLst>
          </a:blip>
          <a:srcRect l="22404" t="19745" r="11304" b="18488"/>
          <a:stretch/>
        </p:blipFill>
        <p:spPr>
          <a:xfrm rot="5400000">
            <a:off x="-35750" y="2601866"/>
            <a:ext cx="4018246" cy="2105939"/>
          </a:xfrm>
          <a:prstGeom prst="rect">
            <a:avLst/>
          </a:prstGeom>
        </p:spPr>
      </p:pic>
      <p:pic>
        <p:nvPicPr>
          <p:cNvPr id="8" name="Grafik 7">
            <a:extLst>
              <a:ext uri="{FF2B5EF4-FFF2-40B4-BE49-F238E27FC236}">
                <a16:creationId xmlns:a16="http://schemas.microsoft.com/office/drawing/2014/main" id="{04D1587C-DB1B-47F2-A9AE-5517F460EADA}"/>
              </a:ext>
            </a:extLst>
          </p:cNvPr>
          <p:cNvPicPr>
            <a:picLocks noChangeAspect="1"/>
          </p:cNvPicPr>
          <p:nvPr/>
        </p:nvPicPr>
        <p:blipFill rotWithShape="1">
          <a:blip r:embed="rId5">
            <a:extLst>
              <a:ext uri="{28A0092B-C50C-407E-A947-70E740481C1C}">
                <a14:useLocalDpi xmlns:a14="http://schemas.microsoft.com/office/drawing/2010/main" val="0"/>
              </a:ext>
            </a:extLst>
          </a:blip>
          <a:srcRect l="20267" t="3121" r="17695" b="3312"/>
          <a:stretch/>
        </p:blipFill>
        <p:spPr>
          <a:xfrm rot="5400000">
            <a:off x="3014051" y="1950371"/>
            <a:ext cx="4018245" cy="3408926"/>
          </a:xfrm>
          <a:prstGeom prst="rect">
            <a:avLst/>
          </a:prstGeom>
        </p:spPr>
      </p:pic>
      <p:sp>
        <p:nvSpPr>
          <p:cNvPr id="17" name="Rechteck 16">
            <a:extLst>
              <a:ext uri="{FF2B5EF4-FFF2-40B4-BE49-F238E27FC236}">
                <a16:creationId xmlns:a16="http://schemas.microsoft.com/office/drawing/2014/main" id="{CFA8D600-7848-4F75-86B6-D6FCE8E2C133}"/>
              </a:ext>
            </a:extLst>
          </p:cNvPr>
          <p:cNvSpPr/>
          <p:nvPr/>
        </p:nvSpPr>
        <p:spPr>
          <a:xfrm>
            <a:off x="7141009" y="5735749"/>
            <a:ext cx="4186988" cy="307777"/>
          </a:xfrm>
          <a:prstGeom prst="rect">
            <a:avLst/>
          </a:prstGeom>
        </p:spPr>
        <p:txBody>
          <a:bodyPr wrap="square">
            <a:spAutoFit/>
          </a:bodyPr>
          <a:lstStyle/>
          <a:p>
            <a:pPr algn="ctr"/>
            <a:r>
              <a:rPr lang="de-DE" sz="1400" dirty="0"/>
              <a:t>links: aus der Zeitschrift „IFA International“</a:t>
            </a:r>
          </a:p>
        </p:txBody>
      </p:sp>
      <p:sp>
        <p:nvSpPr>
          <p:cNvPr id="18" name="Rechteck 17">
            <a:extLst>
              <a:ext uri="{FF2B5EF4-FFF2-40B4-BE49-F238E27FC236}">
                <a16:creationId xmlns:a16="http://schemas.microsoft.com/office/drawing/2014/main" id="{56112260-E651-48AF-B085-EED50F144EE3}"/>
              </a:ext>
            </a:extLst>
          </p:cNvPr>
          <p:cNvSpPr/>
          <p:nvPr/>
        </p:nvSpPr>
        <p:spPr>
          <a:xfrm>
            <a:off x="924107" y="5513901"/>
            <a:ext cx="1062822" cy="12403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19B149CB-0119-464B-B1B0-13DE27C5FDE3}"/>
              </a:ext>
            </a:extLst>
          </p:cNvPr>
          <p:cNvSpPr/>
          <p:nvPr/>
        </p:nvSpPr>
        <p:spPr>
          <a:xfrm>
            <a:off x="1995501" y="2716845"/>
            <a:ext cx="967705" cy="44574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3F104003-0876-4A3F-86B7-890BCF081FC0}"/>
              </a:ext>
            </a:extLst>
          </p:cNvPr>
          <p:cNvSpPr/>
          <p:nvPr/>
        </p:nvSpPr>
        <p:spPr>
          <a:xfrm>
            <a:off x="5385199" y="3343299"/>
            <a:ext cx="1308062" cy="223275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91EC7D5A-C4AC-4A7C-B618-442572106861}"/>
              </a:ext>
            </a:extLst>
          </p:cNvPr>
          <p:cNvSpPr/>
          <p:nvPr/>
        </p:nvSpPr>
        <p:spPr>
          <a:xfrm>
            <a:off x="609529" y="5735749"/>
            <a:ext cx="2727687" cy="307777"/>
          </a:xfrm>
          <a:prstGeom prst="rect">
            <a:avLst/>
          </a:prstGeom>
        </p:spPr>
        <p:txBody>
          <a:bodyPr wrap="square">
            <a:spAutoFit/>
          </a:bodyPr>
          <a:lstStyle/>
          <a:p>
            <a:pPr algn="ctr"/>
            <a:r>
              <a:rPr lang="de-DE" sz="1400" dirty="0"/>
              <a:t>Datenschutz bei Sprachassistenten</a:t>
            </a:r>
          </a:p>
        </p:txBody>
      </p:sp>
      <p:sp>
        <p:nvSpPr>
          <p:cNvPr id="22" name="Rechteck 21">
            <a:extLst>
              <a:ext uri="{FF2B5EF4-FFF2-40B4-BE49-F238E27FC236}">
                <a16:creationId xmlns:a16="http://schemas.microsoft.com/office/drawing/2014/main" id="{07930A09-B1F1-4271-9FD1-E726E6547779}"/>
              </a:ext>
            </a:extLst>
          </p:cNvPr>
          <p:cNvSpPr/>
          <p:nvPr/>
        </p:nvSpPr>
        <p:spPr>
          <a:xfrm>
            <a:off x="3659329" y="5734992"/>
            <a:ext cx="2727687" cy="307777"/>
          </a:xfrm>
          <a:prstGeom prst="rect">
            <a:avLst/>
          </a:prstGeom>
        </p:spPr>
        <p:txBody>
          <a:bodyPr wrap="square">
            <a:spAutoFit/>
          </a:bodyPr>
          <a:lstStyle/>
          <a:p>
            <a:pPr algn="ctr"/>
            <a:r>
              <a:rPr lang="de-DE" sz="1400" dirty="0"/>
              <a:t>Interoperabilität von </a:t>
            </a:r>
            <a:r>
              <a:rPr lang="de-DE" sz="1400" dirty="0" err="1"/>
              <a:t>IoT</a:t>
            </a:r>
            <a:r>
              <a:rPr lang="de-DE" sz="1400" dirty="0"/>
              <a:t>-Geräten</a:t>
            </a:r>
          </a:p>
        </p:txBody>
      </p:sp>
    </p:spTree>
    <p:extLst>
      <p:ext uri="{BB962C8B-B14F-4D97-AF65-F5344CB8AC3E}">
        <p14:creationId xmlns:p14="http://schemas.microsoft.com/office/powerpoint/2010/main" val="1150625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Fazit und Ausblick</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Ausblick – IFA 2017</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55</a:t>
            </a:fld>
            <a:endParaRPr lang="de-DE" dirty="0">
              <a:solidFill>
                <a:schemeClr val="bg1"/>
              </a:solidFill>
            </a:endParaRPr>
          </a:p>
        </p:txBody>
      </p:sp>
      <p:pic>
        <p:nvPicPr>
          <p:cNvPr id="13" name="Grafik 12">
            <a:extLst>
              <a:ext uri="{FF2B5EF4-FFF2-40B4-BE49-F238E27FC236}">
                <a16:creationId xmlns:a16="http://schemas.microsoft.com/office/drawing/2014/main" id="{6834D2CB-073F-45D6-AFE3-E4661E84FD5B}"/>
              </a:ext>
            </a:extLst>
          </p:cNvPr>
          <p:cNvPicPr>
            <a:picLocks noChangeAspect="1"/>
          </p:cNvPicPr>
          <p:nvPr/>
        </p:nvPicPr>
        <p:blipFill rotWithShape="1">
          <a:blip r:embed="rId3">
            <a:extLst>
              <a:ext uri="{28A0092B-C50C-407E-A947-70E740481C1C}">
                <a14:useLocalDpi xmlns:a14="http://schemas.microsoft.com/office/drawing/2010/main" val="0"/>
              </a:ext>
            </a:extLst>
          </a:blip>
          <a:srcRect t="13850" b="19033"/>
          <a:stretch/>
        </p:blipFill>
        <p:spPr>
          <a:xfrm>
            <a:off x="973266" y="1808175"/>
            <a:ext cx="10245467" cy="3867982"/>
          </a:xfrm>
          <a:prstGeom prst="rect">
            <a:avLst/>
          </a:prstGeom>
        </p:spPr>
      </p:pic>
    </p:spTree>
    <p:extLst>
      <p:ext uri="{BB962C8B-B14F-4D97-AF65-F5344CB8AC3E}">
        <p14:creationId xmlns:p14="http://schemas.microsoft.com/office/powerpoint/2010/main" val="3537468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Fazit und Ausblick</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Ausblick – IFA 2017</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56</a:t>
            </a:fld>
            <a:endParaRPr lang="de-DE" dirty="0">
              <a:solidFill>
                <a:schemeClr val="bg1"/>
              </a:solidFill>
            </a:endParaRPr>
          </a:p>
        </p:txBody>
      </p:sp>
      <p:pic>
        <p:nvPicPr>
          <p:cNvPr id="13" name="Grafik 12">
            <a:extLst>
              <a:ext uri="{FF2B5EF4-FFF2-40B4-BE49-F238E27FC236}">
                <a16:creationId xmlns:a16="http://schemas.microsoft.com/office/drawing/2014/main" id="{B1A478CE-DA9C-42DC-BC63-5DFCC8270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085" y="2070066"/>
            <a:ext cx="6032044" cy="3393025"/>
          </a:xfrm>
          <a:prstGeom prst="rect">
            <a:avLst/>
          </a:prstGeom>
        </p:spPr>
      </p:pic>
      <p:pic>
        <p:nvPicPr>
          <p:cNvPr id="14" name="Grafik 13">
            <a:extLst>
              <a:ext uri="{FF2B5EF4-FFF2-40B4-BE49-F238E27FC236}">
                <a16:creationId xmlns:a16="http://schemas.microsoft.com/office/drawing/2014/main" id="{113027BB-8BA4-475E-BEF4-E5DFF7E300F4}"/>
              </a:ext>
            </a:extLst>
          </p:cNvPr>
          <p:cNvPicPr>
            <a:picLocks noChangeAspect="1"/>
          </p:cNvPicPr>
          <p:nvPr/>
        </p:nvPicPr>
        <p:blipFill rotWithShape="1">
          <a:blip r:embed="rId4">
            <a:extLst>
              <a:ext uri="{28A0092B-C50C-407E-A947-70E740481C1C}">
                <a14:useLocalDpi xmlns:a14="http://schemas.microsoft.com/office/drawing/2010/main" val="0"/>
              </a:ext>
            </a:extLst>
          </a:blip>
          <a:srcRect l="20272" r="13188"/>
          <a:stretch/>
        </p:blipFill>
        <p:spPr>
          <a:xfrm>
            <a:off x="7340053" y="2070067"/>
            <a:ext cx="4013747" cy="3393025"/>
          </a:xfrm>
          <a:prstGeom prst="rect">
            <a:avLst/>
          </a:prstGeom>
        </p:spPr>
      </p:pic>
    </p:spTree>
    <p:extLst>
      <p:ext uri="{BB962C8B-B14F-4D97-AF65-F5344CB8AC3E}">
        <p14:creationId xmlns:p14="http://schemas.microsoft.com/office/powerpoint/2010/main" val="2306906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Fazit und Ausblick</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Ausblick – IFA 2017</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57</a:t>
            </a:fld>
            <a:endParaRPr lang="de-DE" dirty="0">
              <a:solidFill>
                <a:schemeClr val="bg1"/>
              </a:solidFill>
            </a:endParaRPr>
          </a:p>
        </p:txBody>
      </p:sp>
      <p:pic>
        <p:nvPicPr>
          <p:cNvPr id="9" name="Grafik 8">
            <a:extLst>
              <a:ext uri="{FF2B5EF4-FFF2-40B4-BE49-F238E27FC236}">
                <a16:creationId xmlns:a16="http://schemas.microsoft.com/office/drawing/2014/main" id="{88FDAD76-AABC-4240-9E5D-F540043FC78C}"/>
              </a:ext>
            </a:extLst>
          </p:cNvPr>
          <p:cNvPicPr>
            <a:picLocks noChangeAspect="1"/>
          </p:cNvPicPr>
          <p:nvPr/>
        </p:nvPicPr>
        <p:blipFill rotWithShape="1">
          <a:blip r:embed="rId3">
            <a:extLst>
              <a:ext uri="{28A0092B-C50C-407E-A947-70E740481C1C}">
                <a14:useLocalDpi xmlns:a14="http://schemas.microsoft.com/office/drawing/2010/main" val="0"/>
              </a:ext>
            </a:extLst>
          </a:blip>
          <a:srcRect r="12262"/>
          <a:stretch/>
        </p:blipFill>
        <p:spPr>
          <a:xfrm>
            <a:off x="5845706" y="1680079"/>
            <a:ext cx="5508093" cy="3531314"/>
          </a:xfrm>
          <a:prstGeom prst="rect">
            <a:avLst/>
          </a:prstGeom>
        </p:spPr>
      </p:pic>
      <p:pic>
        <p:nvPicPr>
          <p:cNvPr id="4" name="Grafik 3">
            <a:extLst>
              <a:ext uri="{FF2B5EF4-FFF2-40B4-BE49-F238E27FC236}">
                <a16:creationId xmlns:a16="http://schemas.microsoft.com/office/drawing/2014/main" id="{D6DB8413-B682-462A-9002-449C52C58BBE}"/>
              </a:ext>
            </a:extLst>
          </p:cNvPr>
          <p:cNvPicPr>
            <a:picLocks noChangeAspect="1"/>
          </p:cNvPicPr>
          <p:nvPr/>
        </p:nvPicPr>
        <p:blipFill rotWithShape="1">
          <a:blip r:embed="rId4">
            <a:extLst>
              <a:ext uri="{28A0092B-C50C-407E-A947-70E740481C1C}">
                <a14:useLocalDpi xmlns:a14="http://schemas.microsoft.com/office/drawing/2010/main" val="0"/>
              </a:ext>
            </a:extLst>
          </a:blip>
          <a:srcRect r="24870"/>
          <a:stretch/>
        </p:blipFill>
        <p:spPr>
          <a:xfrm>
            <a:off x="907085" y="1680079"/>
            <a:ext cx="4716605" cy="3531314"/>
          </a:xfrm>
          <a:prstGeom prst="rect">
            <a:avLst/>
          </a:prstGeom>
        </p:spPr>
      </p:pic>
      <p:sp>
        <p:nvSpPr>
          <p:cNvPr id="13" name="Rechteck 12">
            <a:extLst>
              <a:ext uri="{FF2B5EF4-FFF2-40B4-BE49-F238E27FC236}">
                <a16:creationId xmlns:a16="http://schemas.microsoft.com/office/drawing/2014/main" id="{8FA5DC3A-1EFA-4222-92CC-AF042B971F49}"/>
              </a:ext>
            </a:extLst>
          </p:cNvPr>
          <p:cNvSpPr/>
          <p:nvPr/>
        </p:nvSpPr>
        <p:spPr>
          <a:xfrm>
            <a:off x="1901543" y="5476094"/>
            <a:ext cx="2727687" cy="307777"/>
          </a:xfrm>
          <a:prstGeom prst="rect">
            <a:avLst/>
          </a:prstGeom>
        </p:spPr>
        <p:txBody>
          <a:bodyPr wrap="square">
            <a:spAutoFit/>
          </a:bodyPr>
          <a:lstStyle/>
          <a:p>
            <a:pPr algn="ctr"/>
            <a:r>
              <a:rPr lang="de-DE" sz="1400" dirty="0"/>
              <a:t>Smarter Kleiderschrank</a:t>
            </a:r>
          </a:p>
        </p:txBody>
      </p:sp>
      <p:sp>
        <p:nvSpPr>
          <p:cNvPr id="14" name="Rechteck 13">
            <a:extLst>
              <a:ext uri="{FF2B5EF4-FFF2-40B4-BE49-F238E27FC236}">
                <a16:creationId xmlns:a16="http://schemas.microsoft.com/office/drawing/2014/main" id="{A94A7961-6D08-4BB9-818C-1814BA06F941}"/>
              </a:ext>
            </a:extLst>
          </p:cNvPr>
          <p:cNvSpPr/>
          <p:nvPr/>
        </p:nvSpPr>
        <p:spPr>
          <a:xfrm>
            <a:off x="7235908" y="5476094"/>
            <a:ext cx="2727687" cy="307777"/>
          </a:xfrm>
          <a:prstGeom prst="rect">
            <a:avLst/>
          </a:prstGeom>
        </p:spPr>
        <p:txBody>
          <a:bodyPr wrap="square">
            <a:spAutoFit/>
          </a:bodyPr>
          <a:lstStyle/>
          <a:p>
            <a:pPr algn="ctr"/>
            <a:r>
              <a:rPr lang="de-DE" sz="1400" dirty="0"/>
              <a:t>Smarter Kühlschrank</a:t>
            </a:r>
          </a:p>
        </p:txBody>
      </p:sp>
    </p:spTree>
    <p:extLst>
      <p:ext uri="{BB962C8B-B14F-4D97-AF65-F5344CB8AC3E}">
        <p14:creationId xmlns:p14="http://schemas.microsoft.com/office/powerpoint/2010/main" val="812377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Fazit und Ausblick</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Ausblick – IFA 2017</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58</a:t>
            </a:fld>
            <a:endParaRPr lang="de-DE" dirty="0">
              <a:solidFill>
                <a:schemeClr val="bg1"/>
              </a:solidFill>
            </a:endParaRPr>
          </a:p>
        </p:txBody>
      </p:sp>
      <p:pic>
        <p:nvPicPr>
          <p:cNvPr id="8" name="Grafik 7">
            <a:extLst>
              <a:ext uri="{FF2B5EF4-FFF2-40B4-BE49-F238E27FC236}">
                <a16:creationId xmlns:a16="http://schemas.microsoft.com/office/drawing/2014/main" id="{1A98BB94-EFEE-4626-B509-C93427D2D708}"/>
              </a:ext>
            </a:extLst>
          </p:cNvPr>
          <p:cNvPicPr>
            <a:picLocks noChangeAspect="1"/>
          </p:cNvPicPr>
          <p:nvPr/>
        </p:nvPicPr>
        <p:blipFill rotWithShape="1">
          <a:blip r:embed="rId3">
            <a:extLst>
              <a:ext uri="{28A0092B-C50C-407E-A947-70E740481C1C}">
                <a14:useLocalDpi xmlns:a14="http://schemas.microsoft.com/office/drawing/2010/main" val="0"/>
              </a:ext>
            </a:extLst>
          </a:blip>
          <a:srcRect l="6888" r="4100" b="24440"/>
          <a:stretch/>
        </p:blipFill>
        <p:spPr>
          <a:xfrm>
            <a:off x="1870051" y="1718066"/>
            <a:ext cx="8511542" cy="4064210"/>
          </a:xfrm>
          <a:prstGeom prst="rect">
            <a:avLst/>
          </a:prstGeom>
        </p:spPr>
      </p:pic>
      <p:sp>
        <p:nvSpPr>
          <p:cNvPr id="9" name="Rechteck 8">
            <a:extLst>
              <a:ext uri="{FF2B5EF4-FFF2-40B4-BE49-F238E27FC236}">
                <a16:creationId xmlns:a16="http://schemas.microsoft.com/office/drawing/2014/main" id="{23B637B1-B483-495F-9F41-8BC846C4B4BF}"/>
              </a:ext>
            </a:extLst>
          </p:cNvPr>
          <p:cNvSpPr/>
          <p:nvPr/>
        </p:nvSpPr>
        <p:spPr>
          <a:xfrm>
            <a:off x="4705770" y="5837046"/>
            <a:ext cx="2780459" cy="307777"/>
          </a:xfrm>
          <a:prstGeom prst="rect">
            <a:avLst/>
          </a:prstGeom>
        </p:spPr>
        <p:txBody>
          <a:bodyPr wrap="square">
            <a:spAutoFit/>
          </a:bodyPr>
          <a:lstStyle/>
          <a:p>
            <a:pPr algn="ctr"/>
            <a:r>
              <a:rPr lang="de-DE" sz="1400" dirty="0"/>
              <a:t>Smarter Luftreiniger</a:t>
            </a:r>
          </a:p>
        </p:txBody>
      </p:sp>
    </p:spTree>
    <p:extLst>
      <p:ext uri="{BB962C8B-B14F-4D97-AF65-F5344CB8AC3E}">
        <p14:creationId xmlns:p14="http://schemas.microsoft.com/office/powerpoint/2010/main" val="1342399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Fazit und Ausblick</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Ausblick – IFA 2017</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59</a:t>
            </a:fld>
            <a:endParaRPr lang="de-DE" dirty="0">
              <a:solidFill>
                <a:schemeClr val="bg1"/>
              </a:solidFill>
            </a:endParaRPr>
          </a:p>
        </p:txBody>
      </p:sp>
      <p:pic>
        <p:nvPicPr>
          <p:cNvPr id="16" name="Grafik 15">
            <a:extLst>
              <a:ext uri="{FF2B5EF4-FFF2-40B4-BE49-F238E27FC236}">
                <a16:creationId xmlns:a16="http://schemas.microsoft.com/office/drawing/2014/main" id="{C2178AC5-8C97-4C2F-AC3D-8115A5AF8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190" y="1615602"/>
            <a:ext cx="7369055" cy="4145093"/>
          </a:xfrm>
          <a:prstGeom prst="rect">
            <a:avLst/>
          </a:prstGeom>
        </p:spPr>
      </p:pic>
      <p:sp>
        <p:nvSpPr>
          <p:cNvPr id="23" name="Rechteck 22">
            <a:extLst>
              <a:ext uri="{FF2B5EF4-FFF2-40B4-BE49-F238E27FC236}">
                <a16:creationId xmlns:a16="http://schemas.microsoft.com/office/drawing/2014/main" id="{236041E4-BABB-4E78-BB76-BE5709A1B584}"/>
              </a:ext>
            </a:extLst>
          </p:cNvPr>
          <p:cNvSpPr/>
          <p:nvPr/>
        </p:nvSpPr>
        <p:spPr>
          <a:xfrm>
            <a:off x="4766598" y="5840123"/>
            <a:ext cx="2727687" cy="307777"/>
          </a:xfrm>
          <a:prstGeom prst="rect">
            <a:avLst/>
          </a:prstGeom>
        </p:spPr>
        <p:txBody>
          <a:bodyPr wrap="square">
            <a:spAutoFit/>
          </a:bodyPr>
          <a:lstStyle/>
          <a:p>
            <a:pPr algn="ctr"/>
            <a:r>
              <a:rPr lang="de-DE" sz="1400" dirty="0"/>
              <a:t>Smarte Steckdose und LED-Lampe</a:t>
            </a:r>
          </a:p>
        </p:txBody>
      </p:sp>
    </p:spTree>
    <p:extLst>
      <p:ext uri="{BB962C8B-B14F-4D97-AF65-F5344CB8AC3E}">
        <p14:creationId xmlns:p14="http://schemas.microsoft.com/office/powerpoint/2010/main" val="363900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Internet </a:t>
            </a:r>
            <a:r>
              <a:rPr lang="de-DE" sz="4000" dirty="0" err="1">
                <a:latin typeface="+mn-lt"/>
              </a:rPr>
              <a:t>of</a:t>
            </a:r>
            <a:r>
              <a:rPr lang="de-DE" sz="4000" dirty="0">
                <a:latin typeface="+mn-lt"/>
              </a:rPr>
              <a:t> Things</a:t>
            </a:r>
            <a:endParaRPr lang="de-DE" sz="3200" dirty="0">
              <a:latin typeface="+mn-lt"/>
            </a:endParaRPr>
          </a:p>
        </p:txBody>
      </p:sp>
      <p:sp>
        <p:nvSpPr>
          <p:cNvPr id="3" name="Inhaltsplatzhalter 2"/>
          <p:cNvSpPr>
            <a:spLocks noGrp="1"/>
          </p:cNvSpPr>
          <p:nvPr>
            <p:ph idx="1"/>
          </p:nvPr>
        </p:nvSpPr>
        <p:spPr>
          <a:xfrm>
            <a:off x="838203" y="1825625"/>
            <a:ext cx="5425094" cy="4351338"/>
          </a:xfrm>
        </p:spPr>
        <p:txBody>
          <a:bodyPr>
            <a:normAutofit/>
          </a:bodyPr>
          <a:lstStyle/>
          <a:p>
            <a:pPr>
              <a:lnSpc>
                <a:spcPct val="100000"/>
              </a:lnSpc>
              <a:spcAft>
                <a:spcPts val="1200"/>
              </a:spcAft>
            </a:pPr>
            <a:r>
              <a:rPr lang="de-DE" sz="2200" dirty="0"/>
              <a:t>10 000 Smart Homes können täglich 150 Millionen Datenpunkte generieren (FTC)</a:t>
            </a:r>
          </a:p>
          <a:p>
            <a:pPr lvl="1">
              <a:lnSpc>
                <a:spcPct val="100000"/>
              </a:lnSpc>
              <a:spcAft>
                <a:spcPts val="1200"/>
              </a:spcAft>
            </a:pPr>
            <a:r>
              <a:rPr lang="de-DE" sz="2000" dirty="0"/>
              <a:t>Analyse des Nutzungsverhaltens</a:t>
            </a:r>
            <a:br>
              <a:rPr lang="de-DE" sz="2000" dirty="0"/>
            </a:br>
            <a:r>
              <a:rPr lang="de-DE" sz="2000" dirty="0"/>
              <a:t>(Verhaltensmuster im Alltag)</a:t>
            </a:r>
          </a:p>
          <a:p>
            <a:pPr lvl="2">
              <a:lnSpc>
                <a:spcPct val="100000"/>
              </a:lnSpc>
              <a:spcAft>
                <a:spcPts val="1200"/>
              </a:spcAft>
            </a:pPr>
            <a:r>
              <a:rPr lang="de-DE" sz="1800" dirty="0"/>
              <a:t>Anonymisiert vs. personenbezogen</a:t>
            </a:r>
          </a:p>
          <a:p>
            <a:pPr lvl="1">
              <a:lnSpc>
                <a:spcPct val="100000"/>
              </a:lnSpc>
              <a:spcAft>
                <a:spcPts val="1200"/>
              </a:spcAft>
            </a:pPr>
            <a:r>
              <a:rPr lang="de-DE" sz="2000" dirty="0"/>
              <a:t>Datenweitergabe</a:t>
            </a:r>
          </a:p>
          <a:p>
            <a:pPr lvl="2">
              <a:lnSpc>
                <a:spcPct val="100000"/>
              </a:lnSpc>
              <a:spcAft>
                <a:spcPts val="1200"/>
              </a:spcAft>
            </a:pPr>
            <a:r>
              <a:rPr lang="de-DE" sz="1800" dirty="0"/>
              <a:t>Einschränkung digitaler Selbstbestimmung</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p:txBody>
          <a:bodyPr/>
          <a:lstStyle/>
          <a:p>
            <a:r>
              <a:rPr lang="de-DE" dirty="0" err="1">
                <a:solidFill>
                  <a:schemeClr val="bg1"/>
                </a:solidFill>
              </a:rPr>
              <a:t>IoT</a:t>
            </a:r>
            <a:r>
              <a:rPr lang="de-DE" dirty="0">
                <a:solidFill>
                  <a:schemeClr val="bg1"/>
                </a:solidFill>
              </a:rPr>
              <a:t> – Datenschutz</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6</a:t>
            </a:fld>
            <a:endParaRPr lang="de-DE" dirty="0">
              <a:solidFill>
                <a:schemeClr val="bg1"/>
              </a:solidFill>
            </a:endParaRPr>
          </a:p>
        </p:txBody>
      </p:sp>
    </p:spTree>
    <p:extLst>
      <p:ext uri="{BB962C8B-B14F-4D97-AF65-F5344CB8AC3E}">
        <p14:creationId xmlns:p14="http://schemas.microsoft.com/office/powerpoint/2010/main" val="595073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Fazit und Ausblick</a:t>
            </a:r>
            <a:endParaRPr lang="de-DE" sz="32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199" y="6356350"/>
            <a:ext cx="3843803" cy="365125"/>
          </a:xfrm>
        </p:spPr>
        <p:txBody>
          <a:bodyPr/>
          <a:lstStyle/>
          <a:p>
            <a:r>
              <a:rPr lang="de-DE" dirty="0">
                <a:solidFill>
                  <a:schemeClr val="bg1"/>
                </a:solidFill>
              </a:rPr>
              <a:t>Ausblick – IFA 2017</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60</a:t>
            </a:fld>
            <a:endParaRPr lang="de-DE" dirty="0">
              <a:solidFill>
                <a:schemeClr val="bg1"/>
              </a:solidFill>
            </a:endParaRPr>
          </a:p>
        </p:txBody>
      </p:sp>
      <p:pic>
        <p:nvPicPr>
          <p:cNvPr id="13" name="Grafik 12">
            <a:extLst>
              <a:ext uri="{FF2B5EF4-FFF2-40B4-BE49-F238E27FC236}">
                <a16:creationId xmlns:a16="http://schemas.microsoft.com/office/drawing/2014/main" id="{BADE8E16-3B66-48AD-9A9E-4CBB1F15D1F2}"/>
              </a:ext>
            </a:extLst>
          </p:cNvPr>
          <p:cNvPicPr>
            <a:picLocks noChangeAspect="1"/>
          </p:cNvPicPr>
          <p:nvPr/>
        </p:nvPicPr>
        <p:blipFill rotWithShape="1">
          <a:blip r:embed="rId3">
            <a:extLst>
              <a:ext uri="{28A0092B-C50C-407E-A947-70E740481C1C}">
                <a14:useLocalDpi xmlns:a14="http://schemas.microsoft.com/office/drawing/2010/main" val="0"/>
              </a:ext>
            </a:extLst>
          </a:blip>
          <a:srcRect l="3609" t="9715" r="8671" b="10797"/>
          <a:stretch/>
        </p:blipFill>
        <p:spPr>
          <a:xfrm rot="5400000">
            <a:off x="-143071" y="2700200"/>
            <a:ext cx="4283851" cy="2183539"/>
          </a:xfrm>
          <a:prstGeom prst="rect">
            <a:avLst/>
          </a:prstGeom>
        </p:spPr>
      </p:pic>
      <p:pic>
        <p:nvPicPr>
          <p:cNvPr id="3" name="Grafik 2">
            <a:extLst>
              <a:ext uri="{FF2B5EF4-FFF2-40B4-BE49-F238E27FC236}">
                <a16:creationId xmlns:a16="http://schemas.microsoft.com/office/drawing/2014/main" id="{AC0F8537-271A-4FD9-8B1C-10FD1F792744}"/>
              </a:ext>
            </a:extLst>
          </p:cNvPr>
          <p:cNvPicPr>
            <a:picLocks noChangeAspect="1"/>
          </p:cNvPicPr>
          <p:nvPr/>
        </p:nvPicPr>
        <p:blipFill>
          <a:blip r:embed="rId4"/>
          <a:stretch>
            <a:fillRect/>
          </a:stretch>
        </p:blipFill>
        <p:spPr>
          <a:xfrm>
            <a:off x="3251480" y="1650892"/>
            <a:ext cx="5689040" cy="4283003"/>
          </a:xfrm>
          <a:prstGeom prst="rect">
            <a:avLst/>
          </a:prstGeom>
        </p:spPr>
      </p:pic>
      <p:sp>
        <p:nvSpPr>
          <p:cNvPr id="14" name="Rechteck 13">
            <a:extLst>
              <a:ext uri="{FF2B5EF4-FFF2-40B4-BE49-F238E27FC236}">
                <a16:creationId xmlns:a16="http://schemas.microsoft.com/office/drawing/2014/main" id="{320E7375-7C50-4C10-89CD-CF7F65CF1C07}"/>
              </a:ext>
            </a:extLst>
          </p:cNvPr>
          <p:cNvSpPr/>
          <p:nvPr/>
        </p:nvSpPr>
        <p:spPr>
          <a:xfrm>
            <a:off x="9101374" y="2896708"/>
            <a:ext cx="2743199" cy="2677656"/>
          </a:xfrm>
          <a:prstGeom prst="rect">
            <a:avLst/>
          </a:prstGeom>
        </p:spPr>
        <p:txBody>
          <a:bodyPr wrap="square">
            <a:spAutoFit/>
          </a:bodyPr>
          <a:lstStyle/>
          <a:p>
            <a:pPr algn="ctr"/>
            <a:r>
              <a:rPr lang="de-DE" sz="1400" dirty="0"/>
              <a:t>Smarter Staubsauger</a:t>
            </a:r>
          </a:p>
          <a:p>
            <a:endParaRPr lang="de-DE" sz="1400" dirty="0"/>
          </a:p>
          <a:p>
            <a:endParaRPr lang="de-DE" sz="1400" dirty="0"/>
          </a:p>
          <a:p>
            <a:endParaRPr lang="de-DE" sz="1400" dirty="0"/>
          </a:p>
          <a:p>
            <a:r>
              <a:rPr lang="de-DE" sz="1400" dirty="0"/>
              <a:t>Inhalt der Audiodatei:</a:t>
            </a:r>
          </a:p>
          <a:p>
            <a:endParaRPr lang="de-DE" sz="1400" dirty="0"/>
          </a:p>
          <a:p>
            <a:pPr marL="285750" indent="-285750">
              <a:buFont typeface="Arial" panose="020B0604020202020204" pitchFamily="34" charset="0"/>
              <a:buChar char="•"/>
            </a:pPr>
            <a:r>
              <a:rPr lang="de-DE" sz="1400" dirty="0"/>
              <a:t>Kommunikation Roboter – Server ist verschlüsselt</a:t>
            </a:r>
          </a:p>
          <a:p>
            <a:pPr marL="285750" indent="-285750">
              <a:buFont typeface="Arial" panose="020B0604020202020204" pitchFamily="34" charset="0"/>
              <a:buChar char="•"/>
            </a:pPr>
            <a:endParaRPr lang="de-DE" sz="1400" dirty="0"/>
          </a:p>
          <a:p>
            <a:pPr marL="285750" indent="-285750">
              <a:buFont typeface="Arial" panose="020B0604020202020204" pitchFamily="34" charset="0"/>
              <a:buChar char="•"/>
            </a:pPr>
            <a:r>
              <a:rPr lang="de-DE" sz="1400" dirty="0"/>
              <a:t>auch lokale Kommunikation Handy – Roboter kann bei Bedarf verschlüsselt werden</a:t>
            </a:r>
          </a:p>
        </p:txBody>
      </p:sp>
    </p:spTree>
    <p:extLst>
      <p:ext uri="{BB962C8B-B14F-4D97-AF65-F5344CB8AC3E}">
        <p14:creationId xmlns:p14="http://schemas.microsoft.com/office/powerpoint/2010/main" val="1625722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a:bodyPr>
          <a:lstStyle/>
          <a:p>
            <a:r>
              <a:rPr lang="de-DE" sz="4000" dirty="0">
                <a:latin typeface="+mn-lt"/>
              </a:rPr>
              <a:t>Internet </a:t>
            </a:r>
            <a:r>
              <a:rPr lang="de-DE" sz="4000" dirty="0" err="1">
                <a:latin typeface="+mn-lt"/>
              </a:rPr>
              <a:t>of</a:t>
            </a:r>
            <a:r>
              <a:rPr lang="de-DE" sz="4000" dirty="0">
                <a:latin typeface="+mn-lt"/>
              </a:rPr>
              <a:t> Things</a:t>
            </a:r>
            <a:endParaRPr lang="de-DE" sz="3200" dirty="0">
              <a:latin typeface="+mn-lt"/>
            </a:endParaRPr>
          </a:p>
        </p:txBody>
      </p:sp>
      <p:sp>
        <p:nvSpPr>
          <p:cNvPr id="3" name="Inhaltsplatzhalter 2"/>
          <p:cNvSpPr>
            <a:spLocks noGrp="1"/>
          </p:cNvSpPr>
          <p:nvPr>
            <p:ph idx="1"/>
          </p:nvPr>
        </p:nvSpPr>
        <p:spPr>
          <a:xfrm>
            <a:off x="838203" y="1825625"/>
            <a:ext cx="5425094" cy="4351338"/>
          </a:xfrm>
        </p:spPr>
        <p:txBody>
          <a:bodyPr>
            <a:normAutofit/>
          </a:bodyPr>
          <a:lstStyle/>
          <a:p>
            <a:pPr>
              <a:lnSpc>
                <a:spcPct val="100000"/>
              </a:lnSpc>
              <a:spcAft>
                <a:spcPts val="1200"/>
              </a:spcAft>
            </a:pPr>
            <a:r>
              <a:rPr lang="de-DE" sz="2200" dirty="0"/>
              <a:t>10 000 Smart Homes können täglich 150 Millionen Datenpunkte generieren (FTC)</a:t>
            </a:r>
          </a:p>
          <a:p>
            <a:pPr lvl="1">
              <a:lnSpc>
                <a:spcPct val="100000"/>
              </a:lnSpc>
              <a:spcAft>
                <a:spcPts val="1200"/>
              </a:spcAft>
            </a:pPr>
            <a:r>
              <a:rPr lang="de-DE" sz="2000" dirty="0"/>
              <a:t>Analyse des Nutzungsverhaltens</a:t>
            </a:r>
            <a:br>
              <a:rPr lang="de-DE" sz="2000" dirty="0"/>
            </a:br>
            <a:r>
              <a:rPr lang="de-DE" sz="2000" dirty="0"/>
              <a:t>(Verhaltensmuster im Alltag)</a:t>
            </a:r>
          </a:p>
          <a:p>
            <a:pPr lvl="2">
              <a:lnSpc>
                <a:spcPct val="100000"/>
              </a:lnSpc>
              <a:spcAft>
                <a:spcPts val="1200"/>
              </a:spcAft>
            </a:pPr>
            <a:r>
              <a:rPr lang="de-DE" sz="1800" dirty="0"/>
              <a:t>Anonymisiert vs. personenbezogen</a:t>
            </a:r>
          </a:p>
          <a:p>
            <a:pPr lvl="1">
              <a:lnSpc>
                <a:spcPct val="100000"/>
              </a:lnSpc>
              <a:spcAft>
                <a:spcPts val="1200"/>
              </a:spcAft>
            </a:pPr>
            <a:r>
              <a:rPr lang="de-DE" sz="2000" dirty="0"/>
              <a:t>Datenweitergabe</a:t>
            </a:r>
          </a:p>
          <a:p>
            <a:pPr lvl="2">
              <a:lnSpc>
                <a:spcPct val="100000"/>
              </a:lnSpc>
              <a:spcAft>
                <a:spcPts val="1200"/>
              </a:spcAft>
            </a:pPr>
            <a:r>
              <a:rPr lang="de-DE" sz="1800" dirty="0"/>
              <a:t>Einschränkung digitaler Selbstbestimmung</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p:txBody>
          <a:bodyPr/>
          <a:lstStyle/>
          <a:p>
            <a:r>
              <a:rPr lang="de-DE" dirty="0" err="1">
                <a:solidFill>
                  <a:schemeClr val="bg1"/>
                </a:solidFill>
              </a:rPr>
              <a:t>IoT</a:t>
            </a:r>
            <a:r>
              <a:rPr lang="de-DE" dirty="0">
                <a:solidFill>
                  <a:schemeClr val="bg1"/>
                </a:solidFill>
              </a:rPr>
              <a:t> – Datenschutz</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7</a:t>
            </a:fld>
            <a:endParaRPr lang="de-DE" dirty="0">
              <a:solidFill>
                <a:schemeClr val="bg1"/>
              </a:solidFill>
            </a:endParaRPr>
          </a:p>
        </p:txBody>
      </p:sp>
      <p:sp>
        <p:nvSpPr>
          <p:cNvPr id="9" name="Inhaltsplatzhalter 2">
            <a:extLst>
              <a:ext uri="{FF2B5EF4-FFF2-40B4-BE49-F238E27FC236}">
                <a16:creationId xmlns:a16="http://schemas.microsoft.com/office/drawing/2014/main" id="{A5C3AF1C-39D3-486F-9426-990BA6A5C7FD}"/>
              </a:ext>
            </a:extLst>
          </p:cNvPr>
          <p:cNvSpPr txBox="1">
            <a:spLocks/>
          </p:cNvSpPr>
          <p:nvPr/>
        </p:nvSpPr>
        <p:spPr>
          <a:xfrm>
            <a:off x="6505646" y="2408839"/>
            <a:ext cx="4443948" cy="752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de-DE" sz="1800" dirty="0"/>
              <a:t>Smart-TV: Ergonomische Anordnung der Apps vs. zielgerichtete Werbung für Haushalt</a:t>
            </a:r>
          </a:p>
        </p:txBody>
      </p:sp>
      <p:sp>
        <p:nvSpPr>
          <p:cNvPr id="14" name="Inhaltsplatzhalter 2">
            <a:extLst>
              <a:ext uri="{FF2B5EF4-FFF2-40B4-BE49-F238E27FC236}">
                <a16:creationId xmlns:a16="http://schemas.microsoft.com/office/drawing/2014/main" id="{3D5E7855-9E49-40F1-833D-C0F29603AC4B}"/>
              </a:ext>
            </a:extLst>
          </p:cNvPr>
          <p:cNvSpPr txBox="1">
            <a:spLocks/>
          </p:cNvSpPr>
          <p:nvPr/>
        </p:nvSpPr>
        <p:spPr>
          <a:xfrm>
            <a:off x="6505646" y="3881384"/>
            <a:ext cx="4055503" cy="466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1200"/>
              </a:spcAft>
              <a:buNone/>
            </a:pPr>
            <a:r>
              <a:rPr lang="de-DE" sz="1800" dirty="0"/>
              <a:t>Fahrzeug: Fahrverhalten (für Versicherer)</a:t>
            </a:r>
          </a:p>
        </p:txBody>
      </p:sp>
      <p:sp>
        <p:nvSpPr>
          <p:cNvPr id="15" name="Inhaltsplatzhalter 2">
            <a:extLst>
              <a:ext uri="{FF2B5EF4-FFF2-40B4-BE49-F238E27FC236}">
                <a16:creationId xmlns:a16="http://schemas.microsoft.com/office/drawing/2014/main" id="{725820E0-0F0D-45DC-BF8B-AFEF6A0C443B}"/>
              </a:ext>
            </a:extLst>
          </p:cNvPr>
          <p:cNvSpPr txBox="1">
            <a:spLocks/>
          </p:cNvSpPr>
          <p:nvPr/>
        </p:nvSpPr>
        <p:spPr>
          <a:xfrm>
            <a:off x="6505646" y="4514853"/>
            <a:ext cx="5319677" cy="3897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1200"/>
              </a:spcAft>
              <a:buNone/>
            </a:pPr>
            <a:r>
              <a:rPr lang="de-DE" sz="1800" dirty="0"/>
              <a:t>Fitnessarmband: Gesundheitsdaten (für Krankenkasse)</a:t>
            </a:r>
          </a:p>
        </p:txBody>
      </p:sp>
      <p:cxnSp>
        <p:nvCxnSpPr>
          <p:cNvPr id="7" name="Gerade Verbindung mit Pfeil 6">
            <a:extLst>
              <a:ext uri="{FF2B5EF4-FFF2-40B4-BE49-F238E27FC236}">
                <a16:creationId xmlns:a16="http://schemas.microsoft.com/office/drawing/2014/main" id="{0D8C384B-364B-452F-8132-5279CA39D424}"/>
              </a:ext>
            </a:extLst>
          </p:cNvPr>
          <p:cNvCxnSpPr>
            <a:cxnSpLocks/>
          </p:cNvCxnSpPr>
          <p:nvPr/>
        </p:nvCxnSpPr>
        <p:spPr>
          <a:xfrm flipV="1">
            <a:off x="5445149" y="2755347"/>
            <a:ext cx="1060497" cy="9729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D375F3DB-8CC0-4197-8623-94433510D5E5}"/>
              </a:ext>
            </a:extLst>
          </p:cNvPr>
          <p:cNvCxnSpPr>
            <a:endCxn id="14" idx="1"/>
          </p:cNvCxnSpPr>
          <p:nvPr/>
        </p:nvCxnSpPr>
        <p:spPr>
          <a:xfrm flipV="1">
            <a:off x="6096000" y="4114616"/>
            <a:ext cx="409646" cy="68751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1" name="Gerade Verbindung mit Pfeil 20">
            <a:extLst>
              <a:ext uri="{FF2B5EF4-FFF2-40B4-BE49-F238E27FC236}">
                <a16:creationId xmlns:a16="http://schemas.microsoft.com/office/drawing/2014/main" id="{EC238C8D-ABC2-471F-8B6B-5D267FD94C22}"/>
              </a:ext>
            </a:extLst>
          </p:cNvPr>
          <p:cNvCxnSpPr>
            <a:endCxn id="15" idx="1"/>
          </p:cNvCxnSpPr>
          <p:nvPr/>
        </p:nvCxnSpPr>
        <p:spPr>
          <a:xfrm flipV="1">
            <a:off x="6096000" y="4709752"/>
            <a:ext cx="409646" cy="9344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2" name="Gerade Verbindung mit Pfeil 21">
            <a:extLst>
              <a:ext uri="{FF2B5EF4-FFF2-40B4-BE49-F238E27FC236}">
                <a16:creationId xmlns:a16="http://schemas.microsoft.com/office/drawing/2014/main" id="{8B679466-7DCF-4B73-9E47-385D1BD49C26}"/>
              </a:ext>
            </a:extLst>
          </p:cNvPr>
          <p:cNvCxnSpPr>
            <a:cxnSpLocks/>
          </p:cNvCxnSpPr>
          <p:nvPr/>
        </p:nvCxnSpPr>
        <p:spPr>
          <a:xfrm>
            <a:off x="6096000" y="4809073"/>
            <a:ext cx="409646" cy="59407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25" name="Inhaltsplatzhalter 2">
            <a:extLst>
              <a:ext uri="{FF2B5EF4-FFF2-40B4-BE49-F238E27FC236}">
                <a16:creationId xmlns:a16="http://schemas.microsoft.com/office/drawing/2014/main" id="{08810C27-C81F-48DC-AE58-54340009A984}"/>
              </a:ext>
            </a:extLst>
          </p:cNvPr>
          <p:cNvSpPr txBox="1">
            <a:spLocks/>
          </p:cNvSpPr>
          <p:nvPr/>
        </p:nvSpPr>
        <p:spPr>
          <a:xfrm>
            <a:off x="6505646" y="5153898"/>
            <a:ext cx="4055503" cy="466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1200"/>
              </a:spcAft>
              <a:buNone/>
            </a:pPr>
            <a:r>
              <a:rPr lang="de-DE" sz="1800" dirty="0"/>
              <a:t>…</a:t>
            </a:r>
          </a:p>
        </p:txBody>
      </p:sp>
    </p:spTree>
    <p:extLst>
      <p:ext uri="{BB962C8B-B14F-4D97-AF65-F5344CB8AC3E}">
        <p14:creationId xmlns:p14="http://schemas.microsoft.com/office/powerpoint/2010/main" val="366753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fontScale="90000"/>
          </a:bodyPr>
          <a:lstStyle/>
          <a:p>
            <a:r>
              <a:rPr lang="de-DE" dirty="0">
                <a:latin typeface="+mn-lt"/>
              </a:rPr>
              <a:t>Bisherige Datenschutzbedenken am LG Smart-TV</a:t>
            </a:r>
            <a:endParaRPr lang="de-DE" sz="3600" dirty="0">
              <a:latin typeface="+mn-lt"/>
            </a:endParaRPr>
          </a:p>
        </p:txBody>
      </p:sp>
      <p:sp>
        <p:nvSpPr>
          <p:cNvPr id="3" name="Inhaltsplatzhalter 2"/>
          <p:cNvSpPr>
            <a:spLocks noGrp="1"/>
          </p:cNvSpPr>
          <p:nvPr>
            <p:ph idx="1"/>
          </p:nvPr>
        </p:nvSpPr>
        <p:spPr>
          <a:xfrm>
            <a:off x="838202" y="1825625"/>
            <a:ext cx="5796353" cy="4351338"/>
          </a:xfrm>
        </p:spPr>
        <p:txBody>
          <a:bodyPr>
            <a:normAutofit/>
          </a:bodyPr>
          <a:lstStyle/>
          <a:p>
            <a:pPr>
              <a:lnSpc>
                <a:spcPct val="100000"/>
              </a:lnSpc>
              <a:spcAft>
                <a:spcPts val="2400"/>
              </a:spcAft>
            </a:pPr>
            <a:r>
              <a:rPr lang="de-DE" sz="2200" dirty="0"/>
              <a:t>Geschauter TV-Sender wird mit Informationen über Smart-TV unverschlüsselt an LG übertragen, unabhängig vom Menüpunkt „</a:t>
            </a:r>
            <a:r>
              <a:rPr lang="de-DE" sz="2200" i="1" dirty="0"/>
              <a:t>Collection </a:t>
            </a:r>
            <a:r>
              <a:rPr lang="de-DE" sz="2200" i="1" dirty="0" err="1"/>
              <a:t>of</a:t>
            </a:r>
            <a:r>
              <a:rPr lang="de-DE" sz="2200" i="1" dirty="0"/>
              <a:t> </a:t>
            </a:r>
            <a:r>
              <a:rPr lang="de-DE" sz="2200" i="1" dirty="0" err="1"/>
              <a:t>watching</a:t>
            </a:r>
            <a:r>
              <a:rPr lang="de-DE" sz="2200" i="1" dirty="0"/>
              <a:t> </a:t>
            </a:r>
            <a:r>
              <a:rPr lang="de-DE" sz="2200" i="1" dirty="0" err="1"/>
              <a:t>info</a:t>
            </a:r>
            <a:r>
              <a:rPr lang="de-DE" sz="2200" dirty="0"/>
              <a:t>“ (</a:t>
            </a:r>
            <a:r>
              <a:rPr lang="de-DE" sz="2200" dirty="0" err="1"/>
              <a:t>Huntley</a:t>
            </a:r>
            <a:r>
              <a:rPr lang="de-DE" sz="2200" dirty="0"/>
              <a:t>, 2013)</a:t>
            </a:r>
          </a:p>
          <a:p>
            <a:pPr>
              <a:lnSpc>
                <a:spcPct val="100000"/>
              </a:lnSpc>
              <a:spcAft>
                <a:spcPts val="2400"/>
              </a:spcAft>
            </a:pPr>
            <a:r>
              <a:rPr lang="de-DE" sz="2200" dirty="0"/>
              <a:t>Auch Dateinamen auf angeschlossenen USB-Sticks werden übertragen</a:t>
            </a:r>
          </a:p>
          <a:p>
            <a:pPr>
              <a:lnSpc>
                <a:spcPct val="100000"/>
              </a:lnSpc>
              <a:spcAft>
                <a:spcPts val="1200"/>
              </a:spcAft>
            </a:pPr>
            <a:r>
              <a:rPr lang="de-DE" sz="2200" dirty="0"/>
              <a:t>Ergebnis: Firmware-Update im Mai 2014</a:t>
            </a: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678798" cy="365125"/>
          </a:xfrm>
        </p:spPr>
        <p:txBody>
          <a:bodyPr/>
          <a:lstStyle/>
          <a:p>
            <a:r>
              <a:rPr lang="de-DE" dirty="0">
                <a:solidFill>
                  <a:schemeClr val="bg1"/>
                </a:solidFill>
              </a:rPr>
              <a:t>Datenschutzbedenken am Smart-TV – Menüpunkt</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8</a:t>
            </a:fld>
            <a:endParaRPr lang="de-DE" dirty="0">
              <a:solidFill>
                <a:schemeClr val="bg1"/>
              </a:solidFill>
            </a:endParaRPr>
          </a:p>
        </p:txBody>
      </p:sp>
      <p:pic>
        <p:nvPicPr>
          <p:cNvPr id="4" name="Grafik 3">
            <a:extLst>
              <a:ext uri="{FF2B5EF4-FFF2-40B4-BE49-F238E27FC236}">
                <a16:creationId xmlns:a16="http://schemas.microsoft.com/office/drawing/2014/main" id="{30E339CD-A70E-4536-A1D8-EFF9BF38E291}"/>
              </a:ext>
            </a:extLst>
          </p:cNvPr>
          <p:cNvPicPr>
            <a:picLocks noChangeAspect="1"/>
          </p:cNvPicPr>
          <p:nvPr/>
        </p:nvPicPr>
        <p:blipFill rotWithShape="1">
          <a:blip r:embed="rId3"/>
          <a:srcRect l="3970" t="5152" r="39508" b="10655"/>
          <a:stretch/>
        </p:blipFill>
        <p:spPr>
          <a:xfrm>
            <a:off x="7322075" y="1777499"/>
            <a:ext cx="4031725" cy="3397193"/>
          </a:xfrm>
          <a:prstGeom prst="rect">
            <a:avLst/>
          </a:prstGeom>
        </p:spPr>
      </p:pic>
      <p:sp>
        <p:nvSpPr>
          <p:cNvPr id="9" name="Inhaltsplatzhalter 2">
            <a:extLst>
              <a:ext uri="{FF2B5EF4-FFF2-40B4-BE49-F238E27FC236}">
                <a16:creationId xmlns:a16="http://schemas.microsoft.com/office/drawing/2014/main" id="{5EE7413D-7EE5-41AC-96A5-605160383564}"/>
              </a:ext>
            </a:extLst>
          </p:cNvPr>
          <p:cNvSpPr txBox="1">
            <a:spLocks/>
          </p:cNvSpPr>
          <p:nvPr/>
        </p:nvSpPr>
        <p:spPr>
          <a:xfrm>
            <a:off x="7024436" y="5405591"/>
            <a:ext cx="4627002" cy="4726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1200"/>
              </a:spcAft>
              <a:buNone/>
            </a:pPr>
            <a:r>
              <a:rPr lang="de-DE" sz="2000" dirty="0"/>
              <a:t>Menüpunkt „</a:t>
            </a:r>
            <a:r>
              <a:rPr lang="de-DE" sz="2000" i="1" dirty="0"/>
              <a:t>Collection </a:t>
            </a:r>
            <a:r>
              <a:rPr lang="de-DE" sz="2000" i="1" dirty="0" err="1"/>
              <a:t>of</a:t>
            </a:r>
            <a:r>
              <a:rPr lang="de-DE" sz="2000" i="1" dirty="0"/>
              <a:t> </a:t>
            </a:r>
            <a:r>
              <a:rPr lang="de-DE" sz="2000" i="1" dirty="0" err="1"/>
              <a:t>watching</a:t>
            </a:r>
            <a:r>
              <a:rPr lang="de-DE" sz="2000" i="1" dirty="0"/>
              <a:t> </a:t>
            </a:r>
            <a:r>
              <a:rPr lang="de-DE" sz="2000" i="1" dirty="0" err="1"/>
              <a:t>info</a:t>
            </a:r>
            <a:r>
              <a:rPr lang="de-DE" sz="2000" dirty="0"/>
              <a:t>“</a:t>
            </a:r>
          </a:p>
        </p:txBody>
      </p:sp>
    </p:spTree>
    <p:extLst>
      <p:ext uri="{BB962C8B-B14F-4D97-AF65-F5344CB8AC3E}">
        <p14:creationId xmlns:p14="http://schemas.microsoft.com/office/powerpoint/2010/main" val="1986431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21873"/>
            <a:ext cx="10515600" cy="1098157"/>
          </a:xfrm>
          <a:ln>
            <a:noFill/>
            <a:prstDash val="solid"/>
          </a:ln>
        </p:spPr>
        <p:txBody>
          <a:bodyPr>
            <a:normAutofit fontScale="90000"/>
          </a:bodyPr>
          <a:lstStyle/>
          <a:p>
            <a:r>
              <a:rPr lang="de-DE" dirty="0">
                <a:latin typeface="+mn-lt"/>
              </a:rPr>
              <a:t>Bisherige Datenschutzbedenken am LG Smart-TV</a:t>
            </a:r>
            <a:endParaRPr lang="de-DE" sz="3600" dirty="0">
              <a:latin typeface="+mn-lt"/>
            </a:endParaRPr>
          </a:p>
        </p:txBody>
      </p:sp>
      <p:cxnSp>
        <p:nvCxnSpPr>
          <p:cNvPr id="6" name="Gerader Verbinder 5"/>
          <p:cNvCxnSpPr>
            <a:cxnSpLocks/>
          </p:cNvCxnSpPr>
          <p:nvPr/>
        </p:nvCxnSpPr>
        <p:spPr>
          <a:xfrm>
            <a:off x="907085" y="1389890"/>
            <a:ext cx="10446715" cy="13856"/>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umsplatzhalter 9"/>
          <p:cNvSpPr>
            <a:spLocks noGrp="1"/>
          </p:cNvSpPr>
          <p:nvPr>
            <p:ph type="dt" sz="half" idx="10"/>
          </p:nvPr>
        </p:nvSpPr>
        <p:spPr>
          <a:xfrm>
            <a:off x="838200" y="6356350"/>
            <a:ext cx="3665048" cy="365125"/>
          </a:xfrm>
        </p:spPr>
        <p:txBody>
          <a:bodyPr/>
          <a:lstStyle/>
          <a:p>
            <a:r>
              <a:rPr lang="de-DE" dirty="0">
                <a:solidFill>
                  <a:schemeClr val="bg1"/>
                </a:solidFill>
              </a:rPr>
              <a:t>Datenschutzbedenken am Smart-TV – Header-Daten</a:t>
            </a:r>
          </a:p>
        </p:txBody>
      </p:sp>
      <p:sp>
        <p:nvSpPr>
          <p:cNvPr id="11" name="Fußzeilenplatzhalter 10"/>
          <p:cNvSpPr>
            <a:spLocks noGrp="1"/>
          </p:cNvSpPr>
          <p:nvPr>
            <p:ph type="ftr" sz="quarter" idx="11"/>
          </p:nvPr>
        </p:nvSpPr>
        <p:spPr/>
        <p:txBody>
          <a:bodyPr/>
          <a:lstStyle/>
          <a:p>
            <a:r>
              <a:rPr lang="de-DE" dirty="0">
                <a:solidFill>
                  <a:schemeClr val="bg1"/>
                </a:solidFill>
              </a:rPr>
              <a:t>Daniel Rychlewski</a:t>
            </a:r>
          </a:p>
        </p:txBody>
      </p:sp>
      <p:sp>
        <p:nvSpPr>
          <p:cNvPr id="12" name="Foliennummernplatzhalter 11"/>
          <p:cNvSpPr>
            <a:spLocks noGrp="1"/>
          </p:cNvSpPr>
          <p:nvPr>
            <p:ph type="sldNum" sz="quarter" idx="12"/>
          </p:nvPr>
        </p:nvSpPr>
        <p:spPr/>
        <p:txBody>
          <a:bodyPr/>
          <a:lstStyle/>
          <a:p>
            <a:fld id="{9A393ADE-4BD1-486C-8078-85779840C2F8}" type="slidenum">
              <a:rPr lang="de-DE" smtClean="0">
                <a:solidFill>
                  <a:schemeClr val="bg1"/>
                </a:solidFill>
              </a:rPr>
              <a:t>9</a:t>
            </a:fld>
            <a:endParaRPr lang="de-DE" dirty="0">
              <a:solidFill>
                <a:schemeClr val="bg1"/>
              </a:solidFill>
            </a:endParaRPr>
          </a:p>
        </p:txBody>
      </p:sp>
      <p:pic>
        <p:nvPicPr>
          <p:cNvPr id="13" name="Grafik 12">
            <a:extLst>
              <a:ext uri="{FF2B5EF4-FFF2-40B4-BE49-F238E27FC236}">
                <a16:creationId xmlns:a16="http://schemas.microsoft.com/office/drawing/2014/main" id="{D485455C-C2A8-4A99-BD27-16A7A21E1C6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07086" y="1989798"/>
            <a:ext cx="5460204" cy="2994713"/>
          </a:xfrm>
          <a:prstGeom prst="rect">
            <a:avLst/>
          </a:prstGeom>
          <a:noFill/>
          <a:ln>
            <a:noFill/>
          </a:ln>
        </p:spPr>
      </p:pic>
      <p:sp>
        <p:nvSpPr>
          <p:cNvPr id="15" name="Inhaltsplatzhalter 2">
            <a:extLst>
              <a:ext uri="{FF2B5EF4-FFF2-40B4-BE49-F238E27FC236}">
                <a16:creationId xmlns:a16="http://schemas.microsoft.com/office/drawing/2014/main" id="{CA77820B-8670-417D-898A-C8079AF8EE25}"/>
              </a:ext>
            </a:extLst>
          </p:cNvPr>
          <p:cNvSpPr>
            <a:spLocks noGrp="1"/>
          </p:cNvSpPr>
          <p:nvPr>
            <p:ph idx="1"/>
          </p:nvPr>
        </p:nvSpPr>
        <p:spPr>
          <a:xfrm>
            <a:off x="739011" y="5227374"/>
            <a:ext cx="5796353" cy="443056"/>
          </a:xfrm>
        </p:spPr>
        <p:txBody>
          <a:bodyPr>
            <a:normAutofit/>
          </a:bodyPr>
          <a:lstStyle/>
          <a:p>
            <a:pPr marL="0" indent="0" algn="ctr">
              <a:lnSpc>
                <a:spcPct val="100000"/>
              </a:lnSpc>
              <a:spcAft>
                <a:spcPts val="1200"/>
              </a:spcAft>
              <a:buNone/>
            </a:pPr>
            <a:r>
              <a:rPr lang="de-DE" sz="2000" dirty="0"/>
              <a:t>Übertragene Header-Daten</a:t>
            </a:r>
          </a:p>
        </p:txBody>
      </p:sp>
    </p:spTree>
    <p:extLst>
      <p:ext uri="{BB962C8B-B14F-4D97-AF65-F5344CB8AC3E}">
        <p14:creationId xmlns:p14="http://schemas.microsoft.com/office/powerpoint/2010/main" val="170278434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5901</Words>
  <Application>Microsoft Office PowerPoint</Application>
  <PresentationFormat>Breitbild</PresentationFormat>
  <Paragraphs>987</Paragraphs>
  <Slides>60</Slides>
  <Notes>60</Notes>
  <HiddenSlides>3</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60</vt:i4>
      </vt:variant>
    </vt:vector>
  </HeadingPairs>
  <TitlesOfParts>
    <vt:vector size="65" baseType="lpstr">
      <vt:lpstr>Arial</vt:lpstr>
      <vt:lpstr>Calibri</vt:lpstr>
      <vt:lpstr>Calibri Light</vt:lpstr>
      <vt:lpstr>Courier</vt:lpstr>
      <vt:lpstr>Office</vt:lpstr>
      <vt:lpstr>Informationsfluss eines Smart-TVs aus dem Heimnetzwerk</vt:lpstr>
      <vt:lpstr>Gliederung</vt:lpstr>
      <vt:lpstr>Internet of Things</vt:lpstr>
      <vt:lpstr>Internet of Things</vt:lpstr>
      <vt:lpstr>Internet of Things</vt:lpstr>
      <vt:lpstr>Internet of Things</vt:lpstr>
      <vt:lpstr>Internet of Things</vt:lpstr>
      <vt:lpstr>Bisherige Datenschutzbedenken am LG Smart-TV</vt:lpstr>
      <vt:lpstr>Bisherige Datenschutzbedenken am LG Smart-TV</vt:lpstr>
      <vt:lpstr>Bisherige Datenschutzbedenken am LG Smart-TV</vt:lpstr>
      <vt:lpstr>Bisherige Datenschutzbedenken am LG Smart-TV</vt:lpstr>
      <vt:lpstr>Bisherige Datenschutzbedenken am LG Smart-TV</vt:lpstr>
      <vt:lpstr>Kurzanalyse der Datenschutzrichtlinie</vt:lpstr>
      <vt:lpstr>Kurzanalyse der Datenschutzrichtlinie</vt:lpstr>
      <vt:lpstr>Kurzanalyse der Datenschutzrichtlinie</vt:lpstr>
      <vt:lpstr>Kurzanalyse der Datenschutzrichtlinie</vt:lpstr>
      <vt:lpstr>Kurzanalyse der Datenschutzrichtlinie</vt:lpstr>
      <vt:lpstr>Kurzanalyse der Datenschutzrichtlinie</vt:lpstr>
      <vt:lpstr>Kurzanalyse der Datenschutzrichtlinie</vt:lpstr>
      <vt:lpstr>Kurzanalyse der Datenschutzrichtlinie</vt:lpstr>
      <vt:lpstr>Kurzanalyse der Datenschutzrichtlinie</vt:lpstr>
      <vt:lpstr>Kurzanalyse der Datenschutzrichtlinie</vt:lpstr>
      <vt:lpstr>Kurzanalyse der Datenschutzrichtlinie</vt:lpstr>
      <vt:lpstr>Kurzanalyse der Datenschutzrichtlinie</vt:lpstr>
      <vt:lpstr>Versuchsaufbau</vt:lpstr>
      <vt:lpstr>Versuchsaufbau</vt:lpstr>
      <vt:lpstr>Versuchsaufbau</vt:lpstr>
      <vt:lpstr>Versuchsaufbau</vt:lpstr>
      <vt:lpstr>Versuchsaufbau</vt:lpstr>
      <vt:lpstr>Analyse der Kommunikation</vt:lpstr>
      <vt:lpstr>Analyse der Kommunikation</vt:lpstr>
      <vt:lpstr>Analyse der Kommunikation</vt:lpstr>
      <vt:lpstr>Analyse der Kommunikation</vt:lpstr>
      <vt:lpstr>Analyse der Kommunikation</vt:lpstr>
      <vt:lpstr>Analyse der Kommunikation</vt:lpstr>
      <vt:lpstr>Analyse der Kommunikation</vt:lpstr>
      <vt:lpstr>Analyse der Kommunikation</vt:lpstr>
      <vt:lpstr>Analyse der Kommunikation</vt:lpstr>
      <vt:lpstr>Analyse der Kommunikation</vt:lpstr>
      <vt:lpstr>Analyse der Kommunikation</vt:lpstr>
      <vt:lpstr>Analyse der Kommunikation</vt:lpstr>
      <vt:lpstr>Analyse der Kommunikation</vt:lpstr>
      <vt:lpstr>Blockieren von Zugriffen</vt:lpstr>
      <vt:lpstr>Blockieren von Zugriffen</vt:lpstr>
      <vt:lpstr>Manipulieren von Zugriffen</vt:lpstr>
      <vt:lpstr>Abhören verschlüsselter Verbindungen</vt:lpstr>
      <vt:lpstr>Abhören verschlüsselter Verbindungen</vt:lpstr>
      <vt:lpstr>Abhören verschlüsselter Verbindungen</vt:lpstr>
      <vt:lpstr>Abhören verschlüsselter Verbindungen</vt:lpstr>
      <vt:lpstr>Abhören verschlüsselter Verbindungen</vt:lpstr>
      <vt:lpstr>Grenzen des Modells</vt:lpstr>
      <vt:lpstr>Grenzen des Modells</vt:lpstr>
      <vt:lpstr>Fazit und Ausblick</vt:lpstr>
      <vt:lpstr>Fazit und Ausblick</vt:lpstr>
      <vt:lpstr>Fazit und Ausblick</vt:lpstr>
      <vt:lpstr>Fazit und Ausblick</vt:lpstr>
      <vt:lpstr>Fazit und Ausblick</vt:lpstr>
      <vt:lpstr>Fazit und Ausblick</vt:lpstr>
      <vt:lpstr>Fazit und Ausblick</vt:lpstr>
      <vt:lpstr>Fazit und Ausblick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Bachelorarbeit</dc:title>
  <dc:creator>Daniel Rychlewski</dc:creator>
  <cp:lastModifiedBy>Daniel Rychlewski</cp:lastModifiedBy>
  <cp:revision>331</cp:revision>
  <dcterms:created xsi:type="dcterms:W3CDTF">2017-05-09T18:17:03Z</dcterms:created>
  <dcterms:modified xsi:type="dcterms:W3CDTF">2020-03-07T19:02:06Z</dcterms:modified>
</cp:coreProperties>
</file>